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4" r:id="rId8"/>
    <p:sldId id="262" r:id="rId9"/>
    <p:sldId id="275" r:id="rId10"/>
    <p:sldId id="263" r:id="rId11"/>
    <p:sldId id="276" r:id="rId12"/>
    <p:sldId id="264" r:id="rId13"/>
    <p:sldId id="277" r:id="rId14"/>
    <p:sldId id="278" r:id="rId15"/>
    <p:sldId id="279" r:id="rId16"/>
    <p:sldId id="265" r:id="rId17"/>
    <p:sldId id="280" r:id="rId18"/>
    <p:sldId id="268" r:id="rId19"/>
    <p:sldId id="269" r:id="rId20"/>
    <p:sldId id="27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9C458C-F0B6-4F8A-A7E5-548181A72313}" type="datetimeFigureOut">
              <a:rPr lang="en-US" smtClean="0"/>
              <a:t>2/13/2026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1633620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C458C-F0B6-4F8A-A7E5-548181A72313}" type="datetimeFigureOut">
              <a:rPr lang="en-US" smtClean="0"/>
              <a:t>2/13/2026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14988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C458C-F0B6-4F8A-A7E5-548181A72313}" type="datetimeFigureOut">
              <a:rPr lang="en-US" smtClean="0"/>
              <a:t>2/13/2026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2596857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9C458C-F0B6-4F8A-A7E5-548181A72313}" type="datetimeFigureOut">
              <a:rPr lang="en-US" smtClean="0"/>
              <a:t>2/13/2026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1630990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9C458C-F0B6-4F8A-A7E5-548181A72313}" type="datetimeFigureOut">
              <a:rPr lang="en-US" smtClean="0"/>
              <a:t>2/13/2026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2528771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9C458C-F0B6-4F8A-A7E5-548181A72313}" type="datetimeFigureOut">
              <a:rPr lang="en-US" smtClean="0"/>
              <a:t>2/13/2026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1385207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9C458C-F0B6-4F8A-A7E5-548181A72313}" type="datetimeFigureOut">
              <a:rPr lang="en-US" smtClean="0"/>
              <a:t>2/13/2026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170176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9C458C-F0B6-4F8A-A7E5-548181A72313}" type="datetimeFigureOut">
              <a:rPr lang="en-US" smtClean="0"/>
              <a:t>2/13/2026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289351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9C458C-F0B6-4F8A-A7E5-548181A72313}" type="datetimeFigureOut">
              <a:rPr lang="en-US" smtClean="0"/>
              <a:t>2/13/2026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373744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C458C-F0B6-4F8A-A7E5-548181A72313}" type="datetimeFigureOut">
              <a:rPr lang="en-US" smtClean="0"/>
              <a:t>2/13/2026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3944729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C458C-F0B6-4F8A-A7E5-548181A72313}" type="datetimeFigureOut">
              <a:rPr lang="en-US" smtClean="0"/>
              <a:t>2/13/2026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6AEA6-4524-4160-A9A6-CD6084849F71}" type="slidenum">
              <a:rPr lang="en-US" smtClean="0"/>
              <a:t>‹#›</a:t>
            </a:fld>
            <a:endParaRPr lang="en-US"/>
          </a:p>
        </p:txBody>
      </p:sp>
    </p:spTree>
    <p:extLst>
      <p:ext uri="{BB962C8B-B14F-4D97-AF65-F5344CB8AC3E}">
        <p14:creationId xmlns:p14="http://schemas.microsoft.com/office/powerpoint/2010/main" val="1930886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C458C-F0B6-4F8A-A7E5-548181A72313}" type="datetimeFigureOut">
              <a:rPr lang="en-US" smtClean="0"/>
              <a:t>2/13/2026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66AEA6-4524-4160-A9A6-CD6084849F71}" type="slidenum">
              <a:rPr lang="en-US" smtClean="0"/>
              <a:t>‹#›</a:t>
            </a:fld>
            <a:endParaRPr lang="en-US"/>
          </a:p>
        </p:txBody>
      </p:sp>
    </p:spTree>
    <p:extLst>
      <p:ext uri="{BB962C8B-B14F-4D97-AF65-F5344CB8AC3E}">
        <p14:creationId xmlns:p14="http://schemas.microsoft.com/office/powerpoint/2010/main" val="3819458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066800"/>
            <a:ext cx="7772400" cy="1752600"/>
          </a:xfrm>
        </p:spPr>
        <p:txBody>
          <a:bodyPr>
            <a:normAutofit fontScale="90000"/>
          </a:bodyPr>
          <a:lstStyle/>
          <a:p>
            <a:r>
              <a:rPr lang="en-US" b="1" dirty="0" smtClean="0">
                <a:latin typeface="Times New Roman" pitchFamily="18" charset="0"/>
                <a:cs typeface="Times New Roman" pitchFamily="18" charset="0"/>
              </a:rPr>
              <a:t>LEGAL METHODS AND RESEARCH</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Use of NIALS law library</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533400" y="3048000"/>
            <a:ext cx="8305800" cy="3505200"/>
          </a:xfrm>
        </p:spPr>
        <p:txBody>
          <a:bodyPr>
            <a:normAutofit/>
          </a:bodyPr>
          <a:lstStyle/>
          <a:p>
            <a:pPr algn="just"/>
            <a:r>
              <a:rPr lang="en-US" b="1" dirty="0" smtClean="0">
                <a:solidFill>
                  <a:schemeClr val="tx1"/>
                </a:solidFill>
                <a:latin typeface="Times New Roman" pitchFamily="18" charset="0"/>
                <a:cs typeface="Times New Roman" pitchFamily="18" charset="0"/>
              </a:rPr>
              <a:t>Introduction:</a:t>
            </a:r>
          </a:p>
          <a:p>
            <a:pPr algn="just"/>
            <a:r>
              <a:rPr lang="en-US" sz="2400" b="1" dirty="0">
                <a:solidFill>
                  <a:schemeClr val="tx1"/>
                </a:solidFill>
                <a:latin typeface="Times New Roman" pitchFamily="18" charset="0"/>
                <a:cs typeface="Times New Roman" pitchFamily="18" charset="0"/>
              </a:rPr>
              <a:t>Researching and studying law is very tasking. This is majorly because law is a subject that is all embracing, i.e</a:t>
            </a:r>
            <a:r>
              <a:rPr lang="en-US" sz="2400" b="1" dirty="0" smtClean="0">
                <a:solidFill>
                  <a:schemeClr val="tx1"/>
                </a:solidFill>
                <a:latin typeface="Times New Roman" pitchFamily="18" charset="0"/>
                <a:cs typeface="Times New Roman" pitchFamily="18" charset="0"/>
              </a:rPr>
              <a:t>. </a:t>
            </a:r>
            <a:r>
              <a:rPr lang="en-US" sz="2400" b="1" dirty="0">
                <a:solidFill>
                  <a:schemeClr val="tx1"/>
                </a:solidFill>
                <a:latin typeface="Times New Roman" pitchFamily="18" charset="0"/>
                <a:cs typeface="Times New Roman" pitchFamily="18" charset="0"/>
              </a:rPr>
              <a:t>multidisciplinary in </a:t>
            </a:r>
            <a:r>
              <a:rPr lang="en-US" sz="2400" b="1" dirty="0" smtClean="0">
                <a:solidFill>
                  <a:schemeClr val="tx1"/>
                </a:solidFill>
                <a:latin typeface="Times New Roman" pitchFamily="18" charset="0"/>
                <a:cs typeface="Times New Roman" pitchFamily="18" charset="0"/>
              </a:rPr>
              <a:t>nature. As such you need to firstly, know </a:t>
            </a:r>
            <a:r>
              <a:rPr lang="en-US" sz="2400" b="1" dirty="0">
                <a:solidFill>
                  <a:schemeClr val="tx1"/>
                </a:solidFill>
                <a:latin typeface="Times New Roman" pitchFamily="18" charset="0"/>
                <a:cs typeface="Times New Roman" pitchFamily="18" charset="0"/>
              </a:rPr>
              <a:t>the sources of law of the legal </a:t>
            </a:r>
            <a:r>
              <a:rPr lang="en-US" sz="2400" b="1" dirty="0" smtClean="0">
                <a:solidFill>
                  <a:schemeClr val="tx1"/>
                </a:solidFill>
                <a:latin typeface="Times New Roman" pitchFamily="18" charset="0"/>
                <a:cs typeface="Times New Roman" pitchFamily="18" charset="0"/>
              </a:rPr>
              <a:t>system. </a:t>
            </a:r>
            <a:r>
              <a:rPr lang="en-US" sz="2400" b="1" dirty="0">
                <a:solidFill>
                  <a:schemeClr val="tx1"/>
                </a:solidFill>
                <a:latin typeface="Times New Roman" pitchFamily="18" charset="0"/>
                <a:cs typeface="Times New Roman" pitchFamily="18" charset="0"/>
              </a:rPr>
              <a:t>Secondarily, </a:t>
            </a:r>
            <a:r>
              <a:rPr lang="en-US" sz="2400" b="1" dirty="0" smtClean="0">
                <a:solidFill>
                  <a:schemeClr val="tx1"/>
                </a:solidFill>
                <a:latin typeface="Times New Roman" pitchFamily="18" charset="0"/>
                <a:cs typeface="Times New Roman" pitchFamily="18" charset="0"/>
              </a:rPr>
              <a:t> </a:t>
            </a:r>
            <a:r>
              <a:rPr lang="en-US" sz="2400" b="1" dirty="0">
                <a:solidFill>
                  <a:schemeClr val="tx1"/>
                </a:solidFill>
                <a:latin typeface="Times New Roman" pitchFamily="18" charset="0"/>
                <a:cs typeface="Times New Roman" pitchFamily="18" charset="0"/>
              </a:rPr>
              <a:t>be versatile with the very many different information resources and their </a:t>
            </a:r>
            <a:r>
              <a:rPr lang="en-US" sz="2400" b="1" dirty="0" smtClean="0">
                <a:solidFill>
                  <a:schemeClr val="tx1"/>
                </a:solidFill>
                <a:latin typeface="Times New Roman" pitchFamily="18" charset="0"/>
                <a:cs typeface="Times New Roman" pitchFamily="18" charset="0"/>
              </a:rPr>
              <a:t>uses </a:t>
            </a:r>
            <a:r>
              <a:rPr lang="en-US" sz="2400" b="1" dirty="0">
                <a:solidFill>
                  <a:schemeClr val="tx1"/>
                </a:solidFill>
                <a:latin typeface="Times New Roman" pitchFamily="18" charset="0"/>
                <a:cs typeface="Times New Roman" pitchFamily="18" charset="0"/>
              </a:rPr>
              <a:t>and, </a:t>
            </a:r>
            <a:r>
              <a:rPr lang="en-US" sz="2400" b="1" dirty="0" smtClean="0">
                <a:solidFill>
                  <a:schemeClr val="tx1"/>
                </a:solidFill>
                <a:latin typeface="Times New Roman" pitchFamily="18" charset="0"/>
                <a:cs typeface="Times New Roman" pitchFamily="18" charset="0"/>
              </a:rPr>
              <a:t>and thirdly</a:t>
            </a:r>
            <a:r>
              <a:rPr lang="en-US" sz="2400" b="1" dirty="0">
                <a:solidFill>
                  <a:schemeClr val="tx1"/>
                </a:solidFill>
                <a:latin typeface="Times New Roman" pitchFamily="18" charset="0"/>
                <a:cs typeface="Times New Roman" pitchFamily="18" charset="0"/>
              </a:rPr>
              <a:t>, you must know your way </a:t>
            </a:r>
            <a:r>
              <a:rPr lang="en-US" sz="2400" b="1" dirty="0" smtClean="0">
                <a:solidFill>
                  <a:schemeClr val="tx1"/>
                </a:solidFill>
                <a:latin typeface="Times New Roman" pitchFamily="18" charset="0"/>
                <a:cs typeface="Times New Roman" pitchFamily="18" charset="0"/>
              </a:rPr>
              <a:t>around </a:t>
            </a:r>
            <a:r>
              <a:rPr lang="en-US" sz="2400" b="1" dirty="0">
                <a:solidFill>
                  <a:schemeClr val="tx1"/>
                </a:solidFill>
                <a:latin typeface="Times New Roman" pitchFamily="18" charset="0"/>
                <a:cs typeface="Times New Roman" pitchFamily="18" charset="0"/>
              </a:rPr>
              <a:t>the law library.</a:t>
            </a:r>
          </a:p>
          <a:p>
            <a:pPr algn="l"/>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2586995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Features of </a:t>
            </a:r>
            <a:r>
              <a:rPr lang="en-US" b="1" dirty="0" err="1" smtClean="0">
                <a:latin typeface="Times New Roman" panose="02020603050405020304" pitchFamily="18" charset="0"/>
                <a:cs typeface="Times New Roman" panose="02020603050405020304" pitchFamily="18" charset="0"/>
              </a:rPr>
              <a:t>Moys</a:t>
            </a:r>
            <a:r>
              <a:rPr lang="en-US" b="1" dirty="0" smtClean="0">
                <a:latin typeface="Times New Roman" panose="02020603050405020304" pitchFamily="18" charset="0"/>
                <a:cs typeface="Times New Roman" panose="02020603050405020304" pitchFamily="18" charset="0"/>
              </a:rPr>
              <a:t> Classification</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19200"/>
            <a:ext cx="8534400" cy="5410200"/>
          </a:xfrm>
        </p:spPr>
        <p:txBody>
          <a:bodyPr>
            <a:normAutofit fontScale="47500" lnSpcReduction="20000"/>
          </a:bodyPr>
          <a:lstStyle/>
          <a:p>
            <a:pPr algn="just"/>
            <a:r>
              <a:rPr lang="en-US" sz="3800" b="1" dirty="0" smtClean="0">
                <a:latin typeface="Times New Roman" panose="02020603050405020304" pitchFamily="18" charset="0"/>
                <a:cs typeface="Times New Roman" panose="02020603050405020304" pitchFamily="18" charset="0"/>
              </a:rPr>
              <a:t>K	-	Journals and reference materials</a:t>
            </a:r>
          </a:p>
          <a:p>
            <a:pPr algn="just"/>
            <a:r>
              <a:rPr lang="en-US" sz="3800" b="1" dirty="0" smtClean="0">
                <a:latin typeface="Times New Roman" panose="02020603050405020304" pitchFamily="18" charset="0"/>
                <a:cs typeface="Times New Roman" panose="02020603050405020304" pitchFamily="18" charset="0"/>
              </a:rPr>
              <a:t>KA	-	Jurisprudence</a:t>
            </a:r>
          </a:p>
          <a:p>
            <a:pPr algn="just"/>
            <a:r>
              <a:rPr lang="en-US" sz="3800" b="1" dirty="0" smtClean="0">
                <a:latin typeface="Times New Roman" panose="02020603050405020304" pitchFamily="18" charset="0"/>
                <a:cs typeface="Times New Roman" panose="02020603050405020304" pitchFamily="18" charset="0"/>
              </a:rPr>
              <a:t>KB	-	General and comparative law</a:t>
            </a:r>
          </a:p>
          <a:p>
            <a:pPr algn="just"/>
            <a:r>
              <a:rPr lang="en-US" sz="3800" b="1" dirty="0" smtClean="0">
                <a:latin typeface="Times New Roman" panose="02020603050405020304" pitchFamily="18" charset="0"/>
                <a:cs typeface="Times New Roman" panose="02020603050405020304" pitchFamily="18" charset="0"/>
              </a:rPr>
              <a:t>KC	-	International law</a:t>
            </a:r>
          </a:p>
          <a:p>
            <a:pPr algn="just"/>
            <a:r>
              <a:rPr lang="en-US" sz="3800" b="1" dirty="0" smtClean="0">
                <a:latin typeface="Times New Roman" panose="02020603050405020304" pitchFamily="18" charset="0"/>
                <a:cs typeface="Times New Roman" panose="02020603050405020304" pitchFamily="18" charset="0"/>
              </a:rPr>
              <a:t>KD	-	Religious legal system</a:t>
            </a:r>
          </a:p>
          <a:p>
            <a:pPr algn="just"/>
            <a:r>
              <a:rPr lang="en-US" sz="3800" b="1" dirty="0" smtClean="0">
                <a:latin typeface="Times New Roman" panose="02020603050405020304" pitchFamily="18" charset="0"/>
                <a:cs typeface="Times New Roman" panose="02020603050405020304" pitchFamily="18" charset="0"/>
              </a:rPr>
              <a:t>KE	-	Ancient and medieval law </a:t>
            </a:r>
          </a:p>
          <a:p>
            <a:pPr algn="just"/>
            <a:r>
              <a:rPr lang="en-US" sz="3800" b="1" dirty="0" smtClean="0">
                <a:latin typeface="Times New Roman" panose="02020603050405020304" pitchFamily="18" charset="0"/>
                <a:cs typeface="Times New Roman" panose="02020603050405020304" pitchFamily="18" charset="0"/>
              </a:rPr>
              <a:t>KF	-	Primary materials – British Isles</a:t>
            </a:r>
          </a:p>
          <a:p>
            <a:pPr algn="just"/>
            <a:r>
              <a:rPr lang="en-US" sz="3800" b="1" dirty="0" smtClean="0">
                <a:latin typeface="Times New Roman" panose="02020603050405020304" pitchFamily="18" charset="0"/>
                <a:cs typeface="Times New Roman" panose="02020603050405020304" pitchFamily="18" charset="0"/>
              </a:rPr>
              <a:t>KG	-	Primary materials – Canada, U.S., West Indies</a:t>
            </a:r>
          </a:p>
          <a:p>
            <a:pPr algn="just"/>
            <a:r>
              <a:rPr lang="en-US" sz="3800" b="1" dirty="0" smtClean="0">
                <a:latin typeface="Times New Roman" panose="02020603050405020304" pitchFamily="18" charset="0"/>
                <a:cs typeface="Times New Roman" panose="02020603050405020304" pitchFamily="18" charset="0"/>
              </a:rPr>
              <a:t>KH	-	Primary materials – Australia, New Zealand</a:t>
            </a:r>
          </a:p>
          <a:p>
            <a:pPr algn="just"/>
            <a:r>
              <a:rPr lang="en-US" sz="3800" b="1" dirty="0" smtClean="0">
                <a:latin typeface="Times New Roman" panose="02020603050405020304" pitchFamily="18" charset="0"/>
                <a:cs typeface="Times New Roman" panose="02020603050405020304" pitchFamily="18" charset="0"/>
              </a:rPr>
              <a:t>KL	-	General</a:t>
            </a:r>
          </a:p>
          <a:p>
            <a:pPr algn="just"/>
            <a:r>
              <a:rPr lang="en-US" sz="3800" b="1" dirty="0" smtClean="0">
                <a:latin typeface="Times New Roman" panose="02020603050405020304" pitchFamily="18" charset="0"/>
                <a:cs typeface="Times New Roman" panose="02020603050405020304" pitchFamily="18" charset="0"/>
              </a:rPr>
              <a:t>KM	-	Public, constitutional, administrative and criminal law</a:t>
            </a:r>
          </a:p>
          <a:p>
            <a:pPr algn="just"/>
            <a:r>
              <a:rPr lang="en-US" sz="3800" b="1" dirty="0" smtClean="0">
                <a:latin typeface="Times New Roman" panose="02020603050405020304" pitchFamily="18" charset="0"/>
                <a:cs typeface="Times New Roman" panose="02020603050405020304" pitchFamily="18" charset="0"/>
              </a:rPr>
              <a:t>KN	-	Private law</a:t>
            </a:r>
          </a:p>
          <a:p>
            <a:pPr algn="just"/>
            <a:r>
              <a:rPr lang="en-US" sz="3800" b="1" dirty="0" smtClean="0">
                <a:latin typeface="Times New Roman" panose="02020603050405020304" pitchFamily="18" charset="0"/>
                <a:cs typeface="Times New Roman" panose="02020603050405020304" pitchFamily="18" charset="0"/>
              </a:rPr>
              <a:t>KP	-	Own country (Optional)</a:t>
            </a:r>
          </a:p>
          <a:p>
            <a:pPr algn="just"/>
            <a:r>
              <a:rPr lang="en-US" sz="3800" b="1" dirty="0" smtClean="0">
                <a:latin typeface="Times New Roman" panose="02020603050405020304" pitchFamily="18" charset="0"/>
                <a:cs typeface="Times New Roman" panose="02020603050405020304" pitchFamily="18" charset="0"/>
              </a:rPr>
              <a:t>KR	-	Africa</a:t>
            </a:r>
          </a:p>
          <a:p>
            <a:pPr algn="just"/>
            <a:r>
              <a:rPr lang="en-US" sz="3800" b="1" dirty="0" smtClean="0">
                <a:latin typeface="Times New Roman" panose="02020603050405020304" pitchFamily="18" charset="0"/>
                <a:cs typeface="Times New Roman" panose="02020603050405020304" pitchFamily="18" charset="0"/>
              </a:rPr>
              <a:t>KT	-	Asia and Pacific</a:t>
            </a:r>
          </a:p>
          <a:p>
            <a:pPr algn="just"/>
            <a:r>
              <a:rPr lang="en-US" sz="3800" b="1" dirty="0" smtClean="0">
                <a:latin typeface="Times New Roman" panose="02020603050405020304" pitchFamily="18" charset="0"/>
                <a:cs typeface="Times New Roman" panose="02020603050405020304" pitchFamily="18" charset="0"/>
              </a:rPr>
              <a:t>KV	-	Europe</a:t>
            </a:r>
          </a:p>
          <a:p>
            <a:pPr algn="just"/>
            <a:r>
              <a:rPr lang="en-US" sz="3800" b="1" dirty="0" smtClean="0">
                <a:latin typeface="Times New Roman" panose="02020603050405020304" pitchFamily="18" charset="0"/>
                <a:cs typeface="Times New Roman" panose="02020603050405020304" pitchFamily="18" charset="0"/>
              </a:rPr>
              <a:t>KW	-	European Communities (alternative)</a:t>
            </a:r>
          </a:p>
          <a:p>
            <a:pPr algn="just"/>
            <a:r>
              <a:rPr lang="en-US" sz="3800" b="1" dirty="0" smtClean="0">
                <a:latin typeface="Times New Roman" panose="02020603050405020304" pitchFamily="18" charset="0"/>
                <a:cs typeface="Times New Roman" panose="02020603050405020304" pitchFamily="18" charset="0"/>
              </a:rPr>
              <a:t>KZ	-	Non-legal subjects  </a:t>
            </a:r>
          </a:p>
          <a:p>
            <a:endParaRPr lang="en-US" dirty="0" smtClean="0"/>
          </a:p>
          <a:p>
            <a:endParaRPr lang="en-US" dirty="0"/>
          </a:p>
        </p:txBody>
      </p:sp>
    </p:spTree>
    <p:extLst>
      <p:ext uri="{BB962C8B-B14F-4D97-AF65-F5344CB8AC3E}">
        <p14:creationId xmlns:p14="http://schemas.microsoft.com/office/powerpoint/2010/main" val="1000971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latin typeface="Times New Roman" panose="02020603050405020304" pitchFamily="18" charset="0"/>
                <a:cs typeface="Times New Roman" panose="02020603050405020304" pitchFamily="18" charset="0"/>
              </a:rPr>
              <a:t>Traditional catalogue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19200"/>
            <a:ext cx="8458200" cy="5486400"/>
          </a:xfrm>
        </p:spPr>
        <p:txBody>
          <a:bodyPr>
            <a:noAutofit/>
          </a:bodyPr>
          <a:lstStyle/>
          <a:p>
            <a:pPr algn="just"/>
            <a:r>
              <a:rPr lang="en-US" sz="3600" b="1" dirty="0" smtClean="0">
                <a:latin typeface="Times New Roman" panose="02020603050405020304" pitchFamily="18" charset="0"/>
                <a:cs typeface="Times New Roman" panose="02020603050405020304" pitchFamily="18" charset="0"/>
              </a:rPr>
              <a:t>A typical traditional catalogue has author/title catalogue cards filed together in alphabetical order and a subject catalogue cards filled also in an alphabetical order in a separate cabinet. Hence, a traditional card catalogue has author cards, title cards and subject cards. The three cards form three access points by which you can find a particular book in the library.</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4375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AUTHOR CARD</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600200"/>
            <a:ext cx="7162800" cy="4525963"/>
          </a:xfrm>
        </p:spPr>
        <p:txBody>
          <a:bodyPr>
            <a:normAutofit/>
          </a:bodyPr>
          <a:lstStyle/>
          <a:p>
            <a:pPr marL="0" indent="0">
              <a:buNone/>
            </a:pPr>
            <a:r>
              <a:rPr lang="en-US" dirty="0"/>
              <a:t>	            </a:t>
            </a:r>
          </a:p>
          <a:p>
            <a:pPr marL="0" indent="0">
              <a:buNone/>
            </a:pPr>
            <a:r>
              <a:rPr lang="en-US" dirty="0"/>
              <a:t> </a:t>
            </a:r>
          </a:p>
          <a:p>
            <a:pPr marL="0" indent="0">
              <a:buNone/>
            </a:pPr>
            <a:r>
              <a:rPr lang="en-US" dirty="0"/>
              <a:t> </a:t>
            </a:r>
          </a:p>
          <a:p>
            <a:endParaRPr lang="en-US" dirty="0"/>
          </a:p>
        </p:txBody>
      </p:sp>
      <p:sp>
        <p:nvSpPr>
          <p:cNvPr id="4" name="Rectangle 3"/>
          <p:cNvSpPr/>
          <p:nvPr/>
        </p:nvSpPr>
        <p:spPr>
          <a:xfrm>
            <a:off x="1143000" y="1905000"/>
            <a:ext cx="6400800" cy="4191000"/>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Abugu</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Uwakwe</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Principles and practice of medical law and ethnics/       	(by)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Abuja: Page Link, 2018.                                </a:t>
            </a:r>
          </a:p>
          <a:p>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xliii, 597p; 25cm                                                            </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ISBN:  13978-978-56400-7-6</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1. Medical laws and legs.  2. Medical ethics                    </a:t>
            </a:r>
          </a:p>
          <a:p>
            <a:r>
              <a:rPr lang="en-US" dirty="0" smtClean="0">
                <a:latin typeface="Times New Roman" pitchFamily="18" charset="0"/>
                <a:cs typeface="Times New Roman" pitchFamily="18" charset="0"/>
              </a:rPr>
              <a:t>                                 I.   Title  </a:t>
            </a:r>
          </a:p>
          <a:p>
            <a:r>
              <a:rPr lang="en-US" dirty="0" smtClean="0">
                <a:latin typeface="Times New Roman" pitchFamily="18" charset="0"/>
                <a:cs typeface="Times New Roman" pitchFamily="18" charset="0"/>
              </a:rPr>
              <a:t>				     051389-99	            </a:t>
            </a:r>
            <a:endParaRPr lang="en-US" dirty="0">
              <a:latin typeface="Times New Roman" pitchFamily="18" charset="0"/>
              <a:cs typeface="Times New Roman" pitchFamily="18" charset="0"/>
            </a:endParaRPr>
          </a:p>
        </p:txBody>
      </p:sp>
      <p:sp>
        <p:nvSpPr>
          <p:cNvPr id="57" name="TextBox 56"/>
          <p:cNvSpPr txBox="1"/>
          <p:nvPr/>
        </p:nvSpPr>
        <p:spPr>
          <a:xfrm>
            <a:off x="1371600" y="2246025"/>
            <a:ext cx="595952" cy="923330"/>
          </a:xfrm>
          <a:prstGeom prst="rect">
            <a:avLst/>
          </a:prstGeom>
          <a:noFill/>
        </p:spPr>
        <p:txBody>
          <a:bodyPr wrap="square" rtlCol="0">
            <a:spAutoFit/>
          </a:bodyPr>
          <a:lstStyle/>
          <a:p>
            <a:r>
              <a:rPr lang="en-US" dirty="0" smtClean="0"/>
              <a:t>KP</a:t>
            </a:r>
          </a:p>
          <a:p>
            <a:r>
              <a:rPr lang="en-US" dirty="0" smtClean="0"/>
              <a:t>128</a:t>
            </a:r>
          </a:p>
          <a:p>
            <a:r>
              <a:rPr lang="en-US" dirty="0" smtClean="0"/>
              <a:t>A23</a:t>
            </a:r>
          </a:p>
        </p:txBody>
      </p:sp>
      <p:cxnSp>
        <p:nvCxnSpPr>
          <p:cNvPr id="58" name="Straight Connector 57"/>
          <p:cNvCxnSpPr/>
          <p:nvPr/>
        </p:nvCxnSpPr>
        <p:spPr>
          <a:xfrm flipH="1">
            <a:off x="9620250" y="6867525"/>
            <a:ext cx="41846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9772650" y="7019925"/>
            <a:ext cx="41846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4038600" y="2707690"/>
            <a:ext cx="3733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709081" y="2246025"/>
            <a:ext cx="0" cy="461665"/>
          </a:xfrm>
          <a:prstGeom prst="line">
            <a:avLst/>
          </a:prstGeom>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908877" y="2526268"/>
            <a:ext cx="301686" cy="369332"/>
          </a:xfrm>
          <a:prstGeom prst="rect">
            <a:avLst/>
          </a:prstGeom>
          <a:noFill/>
        </p:spPr>
        <p:txBody>
          <a:bodyPr wrap="none" rtlCol="0">
            <a:spAutoFit/>
          </a:bodyPr>
          <a:lstStyle/>
          <a:p>
            <a:r>
              <a:rPr lang="en-US" dirty="0" smtClean="0"/>
              <a:t>2</a:t>
            </a:r>
            <a:endParaRPr lang="en-US" dirty="0"/>
          </a:p>
        </p:txBody>
      </p:sp>
      <p:cxnSp>
        <p:nvCxnSpPr>
          <p:cNvPr id="71" name="Straight Connector 70"/>
          <p:cNvCxnSpPr>
            <a:stCxn id="139" idx="3"/>
          </p:cNvCxnSpPr>
          <p:nvPr/>
        </p:nvCxnSpPr>
        <p:spPr>
          <a:xfrm>
            <a:off x="976994" y="4539734"/>
            <a:ext cx="1740893" cy="39532"/>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914400" y="2246025"/>
            <a:ext cx="1794681" cy="0"/>
          </a:xfrm>
          <a:prstGeom prst="line">
            <a:avLst/>
          </a:prstGeom>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729669" y="2054323"/>
            <a:ext cx="301686" cy="369332"/>
          </a:xfrm>
          <a:prstGeom prst="rect">
            <a:avLst/>
          </a:prstGeom>
          <a:noFill/>
        </p:spPr>
        <p:txBody>
          <a:bodyPr wrap="none" rtlCol="0">
            <a:spAutoFit/>
          </a:bodyPr>
          <a:lstStyle/>
          <a:p>
            <a:r>
              <a:rPr lang="en-US" dirty="0" smtClean="0"/>
              <a:t>1</a:t>
            </a:r>
            <a:endParaRPr lang="en-US" dirty="0"/>
          </a:p>
        </p:txBody>
      </p:sp>
      <p:cxnSp>
        <p:nvCxnSpPr>
          <p:cNvPr id="82" name="Straight Connector 81"/>
          <p:cNvCxnSpPr/>
          <p:nvPr/>
        </p:nvCxnSpPr>
        <p:spPr>
          <a:xfrm>
            <a:off x="7391400" y="2941093"/>
            <a:ext cx="1066800" cy="0"/>
          </a:xfrm>
          <a:prstGeom prst="line">
            <a:avLst/>
          </a:prstGeom>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8518234" y="2756427"/>
            <a:ext cx="301686" cy="369332"/>
          </a:xfrm>
          <a:prstGeom prst="rect">
            <a:avLst/>
          </a:prstGeom>
          <a:noFill/>
        </p:spPr>
        <p:txBody>
          <a:bodyPr wrap="none" rtlCol="0">
            <a:spAutoFit/>
          </a:bodyPr>
          <a:lstStyle/>
          <a:p>
            <a:r>
              <a:rPr lang="en-US" dirty="0" smtClean="0"/>
              <a:t>3</a:t>
            </a:r>
            <a:endParaRPr lang="en-US" dirty="0"/>
          </a:p>
        </p:txBody>
      </p:sp>
      <p:cxnSp>
        <p:nvCxnSpPr>
          <p:cNvPr id="86" name="Straight Connector 85"/>
          <p:cNvCxnSpPr/>
          <p:nvPr/>
        </p:nvCxnSpPr>
        <p:spPr>
          <a:xfrm flipV="1">
            <a:off x="929246" y="3429000"/>
            <a:ext cx="3577283" cy="33487"/>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478557" y="3276600"/>
            <a:ext cx="15811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5486400" y="3505200"/>
            <a:ext cx="2573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5486400" y="3352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4495800" y="3276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143" idx="3"/>
            <a:endCxn id="57" idx="1"/>
          </p:cNvCxnSpPr>
          <p:nvPr/>
        </p:nvCxnSpPr>
        <p:spPr>
          <a:xfrm flipV="1">
            <a:off x="1053300" y="2707690"/>
            <a:ext cx="318300" cy="32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136" idx="3"/>
          </p:cNvCxnSpPr>
          <p:nvPr/>
        </p:nvCxnSpPr>
        <p:spPr>
          <a:xfrm>
            <a:off x="976994" y="3855471"/>
            <a:ext cx="2299606" cy="61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343399" y="3810000"/>
            <a:ext cx="3867163" cy="76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5486400" y="4114800"/>
            <a:ext cx="228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7010400" y="4648200"/>
            <a:ext cx="12001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6276980" y="5181600"/>
            <a:ext cx="19335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911437" y="4925536"/>
            <a:ext cx="2060363" cy="0"/>
          </a:xfrm>
          <a:prstGeom prst="line">
            <a:avLst/>
          </a:prstGeom>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616831" y="3230225"/>
            <a:ext cx="301686" cy="369332"/>
          </a:xfrm>
          <a:prstGeom prst="rect">
            <a:avLst/>
          </a:prstGeom>
          <a:noFill/>
        </p:spPr>
        <p:txBody>
          <a:bodyPr wrap="none" rtlCol="0">
            <a:spAutoFit/>
          </a:bodyPr>
          <a:lstStyle/>
          <a:p>
            <a:r>
              <a:rPr lang="en-US" dirty="0" smtClean="0"/>
              <a:t>4</a:t>
            </a:r>
            <a:endParaRPr lang="en-US" dirty="0"/>
          </a:p>
        </p:txBody>
      </p:sp>
      <p:sp>
        <p:nvSpPr>
          <p:cNvPr id="134" name="TextBox 133"/>
          <p:cNvSpPr txBox="1"/>
          <p:nvPr/>
        </p:nvSpPr>
        <p:spPr>
          <a:xfrm>
            <a:off x="8273469" y="3320534"/>
            <a:ext cx="301686" cy="369332"/>
          </a:xfrm>
          <a:prstGeom prst="rect">
            <a:avLst/>
          </a:prstGeom>
          <a:noFill/>
        </p:spPr>
        <p:txBody>
          <a:bodyPr wrap="none" rtlCol="0">
            <a:spAutoFit/>
          </a:bodyPr>
          <a:lstStyle/>
          <a:p>
            <a:r>
              <a:rPr lang="en-US" dirty="0"/>
              <a:t>5</a:t>
            </a:r>
          </a:p>
        </p:txBody>
      </p:sp>
      <p:sp>
        <p:nvSpPr>
          <p:cNvPr id="135" name="TextBox 134"/>
          <p:cNvSpPr txBox="1"/>
          <p:nvPr/>
        </p:nvSpPr>
        <p:spPr>
          <a:xfrm>
            <a:off x="8210563" y="3030603"/>
            <a:ext cx="301686" cy="369332"/>
          </a:xfrm>
          <a:prstGeom prst="rect">
            <a:avLst/>
          </a:prstGeom>
          <a:noFill/>
        </p:spPr>
        <p:txBody>
          <a:bodyPr wrap="none" rtlCol="0">
            <a:spAutoFit/>
          </a:bodyPr>
          <a:lstStyle/>
          <a:p>
            <a:r>
              <a:rPr lang="en-US" dirty="0" smtClean="0"/>
              <a:t>6</a:t>
            </a:r>
            <a:endParaRPr lang="en-US" dirty="0"/>
          </a:p>
        </p:txBody>
      </p:sp>
      <p:sp>
        <p:nvSpPr>
          <p:cNvPr id="136" name="TextBox 135"/>
          <p:cNvSpPr txBox="1"/>
          <p:nvPr/>
        </p:nvSpPr>
        <p:spPr>
          <a:xfrm>
            <a:off x="675308" y="3670805"/>
            <a:ext cx="301686" cy="369332"/>
          </a:xfrm>
          <a:prstGeom prst="rect">
            <a:avLst/>
          </a:prstGeom>
          <a:noFill/>
        </p:spPr>
        <p:txBody>
          <a:bodyPr wrap="none" rtlCol="0">
            <a:spAutoFit/>
          </a:bodyPr>
          <a:lstStyle/>
          <a:p>
            <a:r>
              <a:rPr lang="en-US" dirty="0" smtClean="0"/>
              <a:t>7</a:t>
            </a:r>
            <a:endParaRPr lang="en-US" dirty="0"/>
          </a:p>
        </p:txBody>
      </p:sp>
      <p:sp>
        <p:nvSpPr>
          <p:cNvPr id="137" name="TextBox 136"/>
          <p:cNvSpPr txBox="1"/>
          <p:nvPr/>
        </p:nvSpPr>
        <p:spPr>
          <a:xfrm>
            <a:off x="8273469" y="3582835"/>
            <a:ext cx="301686" cy="369332"/>
          </a:xfrm>
          <a:prstGeom prst="rect">
            <a:avLst/>
          </a:prstGeom>
          <a:noFill/>
        </p:spPr>
        <p:txBody>
          <a:bodyPr wrap="none" rtlCol="0">
            <a:spAutoFit/>
          </a:bodyPr>
          <a:lstStyle/>
          <a:p>
            <a:r>
              <a:rPr lang="en-US" dirty="0" smtClean="0"/>
              <a:t>8</a:t>
            </a:r>
            <a:endParaRPr lang="en-US" dirty="0"/>
          </a:p>
        </p:txBody>
      </p:sp>
      <p:sp>
        <p:nvSpPr>
          <p:cNvPr id="138" name="TextBox 137"/>
          <p:cNvSpPr txBox="1"/>
          <p:nvPr/>
        </p:nvSpPr>
        <p:spPr>
          <a:xfrm>
            <a:off x="8025831" y="3952588"/>
            <a:ext cx="301686" cy="369332"/>
          </a:xfrm>
          <a:prstGeom prst="rect">
            <a:avLst/>
          </a:prstGeom>
          <a:noFill/>
        </p:spPr>
        <p:txBody>
          <a:bodyPr wrap="none" rtlCol="0">
            <a:spAutoFit/>
          </a:bodyPr>
          <a:lstStyle/>
          <a:p>
            <a:r>
              <a:rPr lang="en-US" dirty="0"/>
              <a:t>9</a:t>
            </a:r>
          </a:p>
        </p:txBody>
      </p:sp>
      <p:sp>
        <p:nvSpPr>
          <p:cNvPr id="139" name="TextBox 138"/>
          <p:cNvSpPr txBox="1"/>
          <p:nvPr/>
        </p:nvSpPr>
        <p:spPr>
          <a:xfrm>
            <a:off x="558290" y="4355068"/>
            <a:ext cx="418704" cy="369332"/>
          </a:xfrm>
          <a:prstGeom prst="rect">
            <a:avLst/>
          </a:prstGeom>
          <a:noFill/>
        </p:spPr>
        <p:txBody>
          <a:bodyPr wrap="none" rtlCol="0">
            <a:spAutoFit/>
          </a:bodyPr>
          <a:lstStyle/>
          <a:p>
            <a:r>
              <a:rPr lang="en-US" dirty="0" smtClean="0"/>
              <a:t>10</a:t>
            </a:r>
            <a:endParaRPr lang="en-US" dirty="0"/>
          </a:p>
        </p:txBody>
      </p:sp>
      <p:sp>
        <p:nvSpPr>
          <p:cNvPr id="140" name="TextBox 139"/>
          <p:cNvSpPr txBox="1"/>
          <p:nvPr/>
        </p:nvSpPr>
        <p:spPr>
          <a:xfrm>
            <a:off x="8327516" y="4491672"/>
            <a:ext cx="418704" cy="369332"/>
          </a:xfrm>
          <a:prstGeom prst="rect">
            <a:avLst/>
          </a:prstGeom>
          <a:noFill/>
        </p:spPr>
        <p:txBody>
          <a:bodyPr wrap="none" rtlCol="0">
            <a:spAutoFit/>
          </a:bodyPr>
          <a:lstStyle/>
          <a:p>
            <a:r>
              <a:rPr lang="en-US" dirty="0" smtClean="0"/>
              <a:t>11</a:t>
            </a:r>
            <a:endParaRPr lang="en-US" dirty="0"/>
          </a:p>
        </p:txBody>
      </p:sp>
      <p:sp>
        <p:nvSpPr>
          <p:cNvPr id="141" name="TextBox 140"/>
          <p:cNvSpPr txBox="1"/>
          <p:nvPr/>
        </p:nvSpPr>
        <p:spPr>
          <a:xfrm>
            <a:off x="492733" y="4724400"/>
            <a:ext cx="418704" cy="369332"/>
          </a:xfrm>
          <a:prstGeom prst="rect">
            <a:avLst/>
          </a:prstGeom>
          <a:noFill/>
        </p:spPr>
        <p:txBody>
          <a:bodyPr wrap="none" rtlCol="0">
            <a:spAutoFit/>
          </a:bodyPr>
          <a:lstStyle/>
          <a:p>
            <a:r>
              <a:rPr lang="en-US" dirty="0" smtClean="0"/>
              <a:t>12</a:t>
            </a:r>
            <a:endParaRPr lang="en-US" dirty="0"/>
          </a:p>
        </p:txBody>
      </p:sp>
      <p:sp>
        <p:nvSpPr>
          <p:cNvPr id="142" name="TextBox 141"/>
          <p:cNvSpPr txBox="1"/>
          <p:nvPr/>
        </p:nvSpPr>
        <p:spPr>
          <a:xfrm>
            <a:off x="8383793" y="4996934"/>
            <a:ext cx="418704" cy="369332"/>
          </a:xfrm>
          <a:prstGeom prst="rect">
            <a:avLst/>
          </a:prstGeom>
          <a:noFill/>
        </p:spPr>
        <p:txBody>
          <a:bodyPr wrap="none" rtlCol="0">
            <a:spAutoFit/>
          </a:bodyPr>
          <a:lstStyle/>
          <a:p>
            <a:r>
              <a:rPr lang="en-US" dirty="0" smtClean="0"/>
              <a:t>13</a:t>
            </a:r>
            <a:endParaRPr lang="en-US" dirty="0"/>
          </a:p>
        </p:txBody>
      </p:sp>
      <p:sp>
        <p:nvSpPr>
          <p:cNvPr id="143" name="TextBox 142"/>
          <p:cNvSpPr txBox="1"/>
          <p:nvPr/>
        </p:nvSpPr>
        <p:spPr>
          <a:xfrm>
            <a:off x="634596" y="2526268"/>
            <a:ext cx="418704" cy="369332"/>
          </a:xfrm>
          <a:prstGeom prst="rect">
            <a:avLst/>
          </a:prstGeom>
          <a:noFill/>
        </p:spPr>
        <p:txBody>
          <a:bodyPr wrap="none" rtlCol="0">
            <a:spAutoFit/>
          </a:bodyPr>
          <a:lstStyle/>
          <a:p>
            <a:r>
              <a:rPr lang="en-US" dirty="0" smtClean="0"/>
              <a:t>14</a:t>
            </a:r>
            <a:endParaRPr lang="en-US" dirty="0"/>
          </a:p>
        </p:txBody>
      </p:sp>
    </p:spTree>
    <p:extLst>
      <p:ext uri="{BB962C8B-B14F-4D97-AF65-F5344CB8AC3E}">
        <p14:creationId xmlns:p14="http://schemas.microsoft.com/office/powerpoint/2010/main" val="710359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Title Card</a:t>
            </a:r>
            <a:endParaRPr lang="en-US" dirty="0">
              <a:latin typeface="Times New Roman" panose="02020603050405020304" pitchFamily="18" charset="0"/>
              <a:cs typeface="Times New Roman" panose="02020603050405020304" pitchFamily="18" charset="0"/>
            </a:endParaRPr>
          </a:p>
        </p:txBody>
      </p:sp>
      <p:sp>
        <p:nvSpPr>
          <p:cNvPr id="4" name="Content Placeholder 2"/>
          <p:cNvSpPr>
            <a:spLocks noGrp="1"/>
          </p:cNvSpPr>
          <p:nvPr>
            <p:ph idx="1"/>
          </p:nvPr>
        </p:nvSpPr>
        <p:spPr/>
        <p:txBody>
          <a:bodyPr>
            <a:normAutofit/>
          </a:bodyPr>
          <a:lstStyle/>
          <a:p>
            <a:pPr marL="0" indent="0">
              <a:buNone/>
            </a:pPr>
            <a:r>
              <a:rPr lang="en-US" dirty="0"/>
              <a:t>	            </a:t>
            </a:r>
          </a:p>
          <a:p>
            <a:pPr marL="0" indent="0">
              <a:buNone/>
            </a:pPr>
            <a:r>
              <a:rPr lang="en-US" dirty="0"/>
              <a:t> </a:t>
            </a:r>
          </a:p>
          <a:p>
            <a:pPr marL="0" indent="0">
              <a:buNone/>
            </a:pPr>
            <a:r>
              <a:rPr lang="en-US" dirty="0"/>
              <a:t> </a:t>
            </a:r>
          </a:p>
          <a:p>
            <a:endParaRPr lang="en-US" dirty="0"/>
          </a:p>
        </p:txBody>
      </p:sp>
      <p:sp>
        <p:nvSpPr>
          <p:cNvPr id="5" name="Rectangle 4"/>
          <p:cNvSpPr/>
          <p:nvPr/>
        </p:nvSpPr>
        <p:spPr>
          <a:xfrm>
            <a:off x="1143000" y="1828800"/>
            <a:ext cx="6400800" cy="4191000"/>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Principles </a:t>
            </a:r>
            <a:r>
              <a:rPr lang="en-US" b="1" dirty="0">
                <a:latin typeface="Times New Roman" pitchFamily="18" charset="0"/>
                <a:cs typeface="Times New Roman" pitchFamily="18" charset="0"/>
              </a:rPr>
              <a:t>and practice of medical law and ethnics   </a:t>
            </a:r>
            <a:endParaRPr lang="en-US" b="1" dirty="0" smtClean="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Principles and practice of medical law and ethnics/       	(by)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Abuja: Page Link, 2018.                                </a:t>
            </a:r>
          </a:p>
          <a:p>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xliii, 597p; 25cm                                                            </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ISBN:  13978-978-56400-7-6</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1. Medical laws and legs.  2. Medical ethics                    </a:t>
            </a:r>
          </a:p>
          <a:p>
            <a:r>
              <a:rPr lang="en-US" dirty="0" smtClean="0">
                <a:latin typeface="Times New Roman" pitchFamily="18" charset="0"/>
                <a:cs typeface="Times New Roman" pitchFamily="18" charset="0"/>
              </a:rPr>
              <a:t>                                 I.   Title  </a:t>
            </a:r>
          </a:p>
          <a:p>
            <a:r>
              <a:rPr lang="en-US" dirty="0" smtClean="0">
                <a:latin typeface="Times New Roman" pitchFamily="18" charset="0"/>
                <a:cs typeface="Times New Roman" pitchFamily="18" charset="0"/>
              </a:rPr>
              <a:t>				     051389-99	            </a:t>
            </a:r>
            <a:endParaRPr lang="en-US" dirty="0">
              <a:latin typeface="Times New Roman" pitchFamily="18" charset="0"/>
              <a:cs typeface="Times New Roman" pitchFamily="18" charset="0"/>
            </a:endParaRPr>
          </a:p>
        </p:txBody>
      </p:sp>
      <p:sp>
        <p:nvSpPr>
          <p:cNvPr id="6" name="TextBox 5"/>
          <p:cNvSpPr txBox="1"/>
          <p:nvPr/>
        </p:nvSpPr>
        <p:spPr>
          <a:xfrm>
            <a:off x="1295400" y="2246025"/>
            <a:ext cx="672152" cy="923330"/>
          </a:xfrm>
          <a:prstGeom prst="rect">
            <a:avLst/>
          </a:prstGeom>
          <a:noFill/>
        </p:spPr>
        <p:txBody>
          <a:bodyPr wrap="square" rtlCol="0">
            <a:spAutoFit/>
          </a:bodyPr>
          <a:lstStyle/>
          <a:p>
            <a:r>
              <a:rPr lang="en-US" dirty="0" smtClean="0"/>
              <a:t>KP</a:t>
            </a:r>
          </a:p>
          <a:p>
            <a:r>
              <a:rPr lang="en-US" dirty="0" smtClean="0"/>
              <a:t>128</a:t>
            </a:r>
          </a:p>
          <a:p>
            <a:r>
              <a:rPr lang="en-US" dirty="0" smtClean="0"/>
              <a:t>.A23</a:t>
            </a:r>
          </a:p>
        </p:txBody>
      </p:sp>
    </p:spTree>
    <p:extLst>
      <p:ext uri="{BB962C8B-B14F-4D97-AF65-F5344CB8AC3E}">
        <p14:creationId xmlns:p14="http://schemas.microsoft.com/office/powerpoint/2010/main" val="3440661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Subject Card</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1143000" y="1828800"/>
            <a:ext cx="6400800" cy="4191000"/>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b="1" dirty="0" smtClean="0">
                <a:latin typeface="Times New Roman" pitchFamily="18" charset="0"/>
                <a:cs typeface="Times New Roman" pitchFamily="18" charset="0"/>
              </a:rPr>
              <a:t>          Medical </a:t>
            </a:r>
            <a:r>
              <a:rPr lang="en-US" b="1" dirty="0">
                <a:latin typeface="Times New Roman" pitchFamily="18" charset="0"/>
                <a:cs typeface="Times New Roman" pitchFamily="18" charset="0"/>
              </a:rPr>
              <a:t>laws and </a:t>
            </a:r>
            <a:r>
              <a:rPr lang="en-US" b="1" dirty="0" smtClean="0">
                <a:latin typeface="Times New Roman" pitchFamily="18" charset="0"/>
                <a:cs typeface="Times New Roman" pitchFamily="18" charset="0"/>
              </a:rPr>
              <a:t>legislations</a:t>
            </a:r>
          </a:p>
          <a:p>
            <a:r>
              <a:rPr lang="en-US" dirty="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Principles and practice of medical law and ethnics/       	(by)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Abuja: Page Link, 2018.                                </a:t>
            </a:r>
          </a:p>
          <a:p>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xliii, 597p; 25cm                                                            </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ISBN:  13978-978-56400-7-6</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1. Medical laws and legs.  2. Medical ethics                    </a:t>
            </a:r>
          </a:p>
          <a:p>
            <a:r>
              <a:rPr lang="en-US" dirty="0" smtClean="0">
                <a:latin typeface="Times New Roman" pitchFamily="18" charset="0"/>
                <a:cs typeface="Times New Roman" pitchFamily="18" charset="0"/>
              </a:rPr>
              <a:t>                                 I.   Title  </a:t>
            </a:r>
          </a:p>
          <a:p>
            <a:r>
              <a:rPr lang="en-US" dirty="0" smtClean="0">
                <a:latin typeface="Times New Roman" pitchFamily="18" charset="0"/>
                <a:cs typeface="Times New Roman" pitchFamily="18" charset="0"/>
              </a:rPr>
              <a:t>				     051389-99	            </a:t>
            </a:r>
            <a:endParaRPr lang="en-US" dirty="0">
              <a:latin typeface="Times New Roman" pitchFamily="18" charset="0"/>
              <a:cs typeface="Times New Roman" pitchFamily="18" charset="0"/>
            </a:endParaRPr>
          </a:p>
        </p:txBody>
      </p:sp>
      <p:sp>
        <p:nvSpPr>
          <p:cNvPr id="5" name="TextBox 4"/>
          <p:cNvSpPr txBox="1"/>
          <p:nvPr/>
        </p:nvSpPr>
        <p:spPr>
          <a:xfrm>
            <a:off x="1295400" y="2246025"/>
            <a:ext cx="672152" cy="923330"/>
          </a:xfrm>
          <a:prstGeom prst="rect">
            <a:avLst/>
          </a:prstGeom>
          <a:noFill/>
        </p:spPr>
        <p:txBody>
          <a:bodyPr wrap="square" rtlCol="0">
            <a:spAutoFit/>
          </a:bodyPr>
          <a:lstStyle/>
          <a:p>
            <a:r>
              <a:rPr lang="en-US" dirty="0" smtClean="0"/>
              <a:t>KP</a:t>
            </a:r>
          </a:p>
          <a:p>
            <a:r>
              <a:rPr lang="en-US" dirty="0" smtClean="0"/>
              <a:t>128</a:t>
            </a:r>
          </a:p>
          <a:p>
            <a:r>
              <a:rPr lang="en-US" dirty="0" smtClean="0"/>
              <a:t>.A23</a:t>
            </a:r>
          </a:p>
        </p:txBody>
      </p:sp>
    </p:spTree>
    <p:extLst>
      <p:ext uri="{BB962C8B-B14F-4D97-AF65-F5344CB8AC3E}">
        <p14:creationId xmlns:p14="http://schemas.microsoft.com/office/powerpoint/2010/main" val="3406119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Subject card</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1143000" y="1828800"/>
            <a:ext cx="6400800" cy="4191000"/>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Medical </a:t>
            </a:r>
            <a:r>
              <a:rPr lang="en-US" b="1" dirty="0">
                <a:latin typeface="Times New Roman" pitchFamily="18" charset="0"/>
                <a:cs typeface="Times New Roman" pitchFamily="18" charset="0"/>
              </a:rPr>
              <a:t>ethics</a:t>
            </a:r>
            <a:endParaRPr lang="en-US" b="1" dirty="0" smtClean="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Principles and practice of medical law and ethnics/       	(by) </a:t>
            </a:r>
            <a:r>
              <a:rPr lang="en-US" dirty="0" err="1" smtClean="0">
                <a:latin typeface="Times New Roman" pitchFamily="18" charset="0"/>
                <a:cs typeface="Times New Roman" pitchFamily="18" charset="0"/>
              </a:rPr>
              <a:t>Uwakwe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Abugu</a:t>
            </a:r>
            <a:r>
              <a:rPr lang="en-US" dirty="0" smtClean="0">
                <a:latin typeface="Times New Roman" pitchFamily="18" charset="0"/>
                <a:cs typeface="Times New Roman" pitchFamily="18" charset="0"/>
              </a:rPr>
              <a:t>.- Abuja: Page Link, 2018.                                </a:t>
            </a:r>
          </a:p>
          <a:p>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xliii, 597p; 25cm                                                            </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ISBN:  13978-978-56400-7-6</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1. Medical laws and legs.  2. Medical ethics                    </a:t>
            </a:r>
          </a:p>
          <a:p>
            <a:r>
              <a:rPr lang="en-US" dirty="0" smtClean="0">
                <a:latin typeface="Times New Roman" pitchFamily="18" charset="0"/>
                <a:cs typeface="Times New Roman" pitchFamily="18" charset="0"/>
              </a:rPr>
              <a:t>                                 I.   Title  </a:t>
            </a:r>
          </a:p>
          <a:p>
            <a:r>
              <a:rPr lang="en-US" dirty="0" smtClean="0">
                <a:latin typeface="Times New Roman" pitchFamily="18" charset="0"/>
                <a:cs typeface="Times New Roman" pitchFamily="18" charset="0"/>
              </a:rPr>
              <a:t>				     051389-99	            </a:t>
            </a:r>
            <a:endParaRPr lang="en-US" dirty="0">
              <a:latin typeface="Times New Roman" pitchFamily="18" charset="0"/>
              <a:cs typeface="Times New Roman" pitchFamily="18" charset="0"/>
            </a:endParaRPr>
          </a:p>
        </p:txBody>
      </p:sp>
      <p:sp>
        <p:nvSpPr>
          <p:cNvPr id="5" name="TextBox 4"/>
          <p:cNvSpPr txBox="1"/>
          <p:nvPr/>
        </p:nvSpPr>
        <p:spPr>
          <a:xfrm>
            <a:off x="1295400" y="2246025"/>
            <a:ext cx="685800" cy="923330"/>
          </a:xfrm>
          <a:prstGeom prst="rect">
            <a:avLst/>
          </a:prstGeom>
          <a:noFill/>
        </p:spPr>
        <p:txBody>
          <a:bodyPr wrap="square" rtlCol="0">
            <a:spAutoFit/>
          </a:bodyPr>
          <a:lstStyle/>
          <a:p>
            <a:r>
              <a:rPr lang="en-US" dirty="0" smtClean="0"/>
              <a:t>KP                                                                                                                                                                           </a:t>
            </a:r>
            <a:endParaRPr lang="en-US" dirty="0" smtClean="0"/>
          </a:p>
          <a:p>
            <a:r>
              <a:rPr lang="en-US" dirty="0" smtClean="0"/>
              <a:t>128</a:t>
            </a:r>
          </a:p>
          <a:p>
            <a:r>
              <a:rPr lang="en-US" dirty="0" smtClean="0"/>
              <a:t>.</a:t>
            </a:r>
            <a:r>
              <a:rPr lang="en-US" dirty="0" smtClean="0"/>
              <a:t>A23                                     </a:t>
            </a:r>
            <a:endParaRPr lang="en-US" dirty="0" smtClean="0"/>
          </a:p>
        </p:txBody>
      </p:sp>
    </p:spTree>
    <p:extLst>
      <p:ext uri="{BB962C8B-B14F-4D97-AF65-F5344CB8AC3E}">
        <p14:creationId xmlns:p14="http://schemas.microsoft.com/office/powerpoint/2010/main" val="3939397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Key</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62500" lnSpcReduction="20000"/>
          </a:bodyPr>
          <a:lstStyle/>
          <a:p>
            <a:pPr marL="514350" lvl="0" indent="-514350" algn="just">
              <a:buFont typeface="+mj-lt"/>
              <a:buAutoNum type="arabicPeriod"/>
            </a:pPr>
            <a:r>
              <a:rPr lang="en-US" b="1" dirty="0" smtClean="0">
                <a:latin typeface="Times New Roman" panose="02020603050405020304" pitchFamily="18" charset="0"/>
                <a:cs typeface="Times New Roman" panose="02020603050405020304" pitchFamily="18" charset="0"/>
              </a:rPr>
              <a:t>Surname</a:t>
            </a:r>
            <a:r>
              <a:rPr lang="en-US" b="1" dirty="0">
                <a:latin typeface="Times New Roman" panose="02020603050405020304" pitchFamily="18" charset="0"/>
                <a:cs typeface="Times New Roman" panose="02020603050405020304" pitchFamily="18" charset="0"/>
              </a:rPr>
              <a:t>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Other names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Title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Place of publication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Publisher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Date of publication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Pagination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Height of the book</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 Inter. Standard Book Number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 Main subject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 Added entry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 Added entry, title      </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 Accession number</a:t>
            </a:r>
          </a:p>
          <a:p>
            <a:pPr marL="514350" lvl="0" indent="-514350" algn="just">
              <a:buFont typeface="+mj-lt"/>
              <a:buAutoNum type="arabicPeriod"/>
            </a:pPr>
            <a:r>
              <a:rPr lang="en-US" b="1" dirty="0">
                <a:latin typeface="Times New Roman" panose="02020603050405020304" pitchFamily="18" charset="0"/>
                <a:cs typeface="Times New Roman" panose="02020603050405020304" pitchFamily="18" charset="0"/>
              </a:rPr>
              <a:t> Call number/Call mark   </a:t>
            </a:r>
          </a:p>
          <a:p>
            <a:endParaRPr lang="en-US" dirty="0"/>
          </a:p>
        </p:txBody>
      </p:sp>
    </p:spTree>
    <p:extLst>
      <p:ext uri="{BB962C8B-B14F-4D97-AF65-F5344CB8AC3E}">
        <p14:creationId xmlns:p14="http://schemas.microsoft.com/office/powerpoint/2010/main" val="4116910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Online Library Catalogue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just"/>
            <a:r>
              <a:rPr lang="en-US" b="1" dirty="0" smtClean="0">
                <a:latin typeface="Times New Roman" panose="02020603050405020304" pitchFamily="18" charset="0"/>
                <a:cs typeface="Times New Roman" panose="02020603050405020304" pitchFamily="18" charset="0"/>
              </a:rPr>
              <a:t>Online catalogues are the digital version of the traditional library catalogues. Has its advantages of being more robust than the traditional catalogues. It has more access points, you can search by author, title, subject, ISBN/ISSN, publisher, etc.</a:t>
            </a:r>
          </a:p>
          <a:p>
            <a:pPr algn="just"/>
            <a:r>
              <a:rPr lang="en-US" b="1" dirty="0" smtClean="0">
                <a:latin typeface="Times New Roman" panose="02020603050405020304" pitchFamily="18" charset="0"/>
                <a:cs typeface="Times New Roman" panose="02020603050405020304" pitchFamily="18" charset="0"/>
              </a:rPr>
              <a:t>The NIALS </a:t>
            </a:r>
            <a:r>
              <a:rPr lang="en-US" b="1" dirty="0">
                <a:latin typeface="Times New Roman" panose="02020603050405020304" pitchFamily="18" charset="0"/>
                <a:cs typeface="Times New Roman" panose="02020603050405020304" pitchFamily="18" charset="0"/>
              </a:rPr>
              <a:t>O</a:t>
            </a:r>
            <a:r>
              <a:rPr lang="en-US" b="1" dirty="0" smtClean="0">
                <a:latin typeface="Times New Roman" panose="02020603050405020304" pitchFamily="18" charset="0"/>
                <a:cs typeface="Times New Roman" panose="02020603050405020304" pitchFamily="18" charset="0"/>
              </a:rPr>
              <a:t>nline Library catalogue can be accessed </a:t>
            </a:r>
            <a:r>
              <a:rPr lang="en-US" b="1" dirty="0" smtClean="0">
                <a:latin typeface="Times New Roman" panose="02020603050405020304" pitchFamily="18" charset="0"/>
                <a:cs typeface="Times New Roman" panose="02020603050405020304" pitchFamily="18" charset="0"/>
              </a:rPr>
              <a:t>at</a:t>
            </a:r>
            <a:r>
              <a:rPr lang="en-US" b="1" smtClean="0">
                <a:latin typeface="Times New Roman" panose="02020603050405020304" pitchFamily="18" charset="0"/>
                <a:cs typeface="Times New Roman" panose="02020603050405020304" pitchFamily="18" charset="0"/>
              </a:rPr>
              <a:t>: opac.nials.edu.ng</a:t>
            </a:r>
            <a:endParaRPr lang="en-US" b="1"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660836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How </a:t>
            </a:r>
            <a:r>
              <a:rPr lang="en-US" b="1" dirty="0">
                <a:latin typeface="Times New Roman" panose="02020603050405020304" pitchFamily="18" charset="0"/>
                <a:cs typeface="Times New Roman" panose="02020603050405020304" pitchFamily="18" charset="0"/>
              </a:rPr>
              <a:t>to use statute documents</a:t>
            </a:r>
            <a:r>
              <a:rPr lang="en-US" dirty="0"/>
              <a:t/>
            </a:r>
            <a:br>
              <a:rPr lang="en-US" dirty="0"/>
            </a:br>
            <a:endParaRPr lang="en-US" dirty="0"/>
          </a:p>
        </p:txBody>
      </p:sp>
      <p:sp>
        <p:nvSpPr>
          <p:cNvPr id="3" name="Content Placeholder 2"/>
          <p:cNvSpPr>
            <a:spLocks noGrp="1"/>
          </p:cNvSpPr>
          <p:nvPr>
            <p:ph idx="1"/>
          </p:nvPr>
        </p:nvSpPr>
        <p:spPr>
          <a:xfrm>
            <a:off x="457200" y="1295400"/>
            <a:ext cx="8382000" cy="5257800"/>
          </a:xfrm>
        </p:spPr>
        <p:txBody>
          <a:bodyPr>
            <a:normAutofit fontScale="85000" lnSpcReduction="20000"/>
          </a:bodyPr>
          <a:lstStyle/>
          <a:p>
            <a:pPr algn="just"/>
            <a:r>
              <a:rPr lang="en-US" b="1" dirty="0">
                <a:latin typeface="Times New Roman" panose="02020603050405020304" pitchFamily="18" charset="0"/>
                <a:cs typeface="Times New Roman" panose="02020603050405020304" pitchFamily="18" charset="0"/>
              </a:rPr>
              <a:t>To trace a specified Nigerian Statutes and Acts, the most useful tool is the Laws of the Federation of Nigeria as compiled last in 2004 for Federal Government </a:t>
            </a:r>
            <a:r>
              <a:rPr lang="en-US" b="1" dirty="0" smtClean="0">
                <a:latin typeface="Times New Roman" panose="02020603050405020304" pitchFamily="18" charset="0"/>
                <a:cs typeface="Times New Roman" panose="02020603050405020304" pitchFamily="18" charset="0"/>
              </a:rPr>
              <a:t>enactments. </a:t>
            </a:r>
          </a:p>
          <a:p>
            <a:pPr algn="just"/>
            <a:r>
              <a:rPr lang="en-US" b="1" dirty="0" smtClean="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arrangement is usually alphabetical by title or chronological by the number and date of promulgation. There are in-built indexes of </a:t>
            </a:r>
            <a:r>
              <a:rPr lang="en-US" b="1" dirty="0" smtClean="0">
                <a:latin typeface="Times New Roman" panose="02020603050405020304" pitchFamily="18" charset="0"/>
                <a:cs typeface="Times New Roman" panose="02020603050405020304" pitchFamily="18" charset="0"/>
              </a:rPr>
              <a:t>titles </a:t>
            </a:r>
            <a:r>
              <a:rPr lang="en-US" b="1" dirty="0">
                <a:latin typeface="Times New Roman" panose="02020603050405020304" pitchFamily="18" charset="0"/>
                <a:cs typeface="Times New Roman" panose="02020603050405020304" pitchFamily="18" charset="0"/>
              </a:rPr>
              <a:t>and </a:t>
            </a:r>
            <a:r>
              <a:rPr lang="en-US" b="1" dirty="0" smtClean="0">
                <a:latin typeface="Times New Roman" panose="02020603050405020304" pitchFamily="18" charset="0"/>
                <a:cs typeface="Times New Roman" panose="02020603050405020304" pitchFamily="18" charset="0"/>
              </a:rPr>
              <a:t>subjects </a:t>
            </a:r>
            <a:r>
              <a:rPr lang="en-US" b="1" dirty="0">
                <a:latin typeface="Times New Roman" panose="02020603050405020304" pitchFamily="18" charset="0"/>
                <a:cs typeface="Times New Roman" panose="02020603050405020304" pitchFamily="18" charset="0"/>
              </a:rPr>
              <a:t>in each of the volumes while such handy compilations of indexes like </a:t>
            </a:r>
            <a:r>
              <a:rPr lang="en-US" b="1" dirty="0" err="1">
                <a:latin typeface="Times New Roman" panose="02020603050405020304" pitchFamily="18" charset="0"/>
                <a:cs typeface="Times New Roman" panose="02020603050405020304" pitchFamily="18" charset="0"/>
              </a:rPr>
              <a:t>Oduba’s</a:t>
            </a:r>
            <a:r>
              <a:rPr lang="en-US" b="1" dirty="0">
                <a:latin typeface="Times New Roman" panose="02020603050405020304" pitchFamily="18" charset="0"/>
                <a:cs typeface="Times New Roman" panose="02020603050405020304" pitchFamily="18" charset="0"/>
              </a:rPr>
              <a:t> Index to Federal Statutes in Force, 1984 also assist in finding the laws. </a:t>
            </a:r>
            <a:r>
              <a:rPr lang="en-US" b="1" dirty="0" smtClean="0">
                <a:latin typeface="Times New Roman" panose="02020603050405020304" pitchFamily="18" charset="0"/>
                <a:cs typeface="Times New Roman" panose="02020603050405020304" pitchFamily="18" charset="0"/>
              </a:rPr>
              <a:t>Recently, NIALS published an index to Federal Statutes in Force by December, 2023.</a:t>
            </a:r>
          </a:p>
          <a:p>
            <a:pPr algn="just"/>
            <a:r>
              <a:rPr lang="en-US" b="1" dirty="0" smtClean="0">
                <a:latin typeface="Times New Roman" panose="02020603050405020304" pitchFamily="18" charset="0"/>
                <a:cs typeface="Times New Roman" panose="02020603050405020304" pitchFamily="18" charset="0"/>
              </a:rPr>
              <a:t>As </a:t>
            </a:r>
            <a:r>
              <a:rPr lang="en-US" b="1" dirty="0">
                <a:latin typeface="Times New Roman" panose="02020603050405020304" pitchFamily="18" charset="0"/>
                <a:cs typeface="Times New Roman" panose="02020603050405020304" pitchFamily="18" charset="0"/>
              </a:rPr>
              <a:t>for the tracing of English Statute, </a:t>
            </a:r>
            <a:r>
              <a:rPr lang="en-US" b="1" dirty="0" err="1">
                <a:latin typeface="Times New Roman" panose="02020603050405020304" pitchFamily="18" charset="0"/>
                <a:cs typeface="Times New Roman" panose="02020603050405020304" pitchFamily="18" charset="0"/>
              </a:rPr>
              <a:t>Halsbury’s</a:t>
            </a:r>
            <a:r>
              <a:rPr lang="en-US" b="1" dirty="0">
                <a:latin typeface="Times New Roman" panose="02020603050405020304" pitchFamily="18" charset="0"/>
                <a:cs typeface="Times New Roman" panose="02020603050405020304" pitchFamily="18" charset="0"/>
              </a:rPr>
              <a:t> Laws of England and </a:t>
            </a:r>
            <a:r>
              <a:rPr lang="en-US" b="1" dirty="0" err="1">
                <a:latin typeface="Times New Roman" panose="02020603050405020304" pitchFamily="18" charset="0"/>
                <a:cs typeface="Times New Roman" panose="02020603050405020304" pitchFamily="18" charset="0"/>
              </a:rPr>
              <a:t>Halsbury’s</a:t>
            </a:r>
            <a:r>
              <a:rPr lang="en-US" b="1" dirty="0">
                <a:latin typeface="Times New Roman" panose="02020603050405020304" pitchFamily="18" charset="0"/>
                <a:cs typeface="Times New Roman" panose="02020603050405020304" pitchFamily="18" charset="0"/>
              </a:rPr>
              <a:t> Statutes of England are very useful resources.</a:t>
            </a:r>
          </a:p>
          <a:p>
            <a:pPr algn="just"/>
            <a:endParaRPr lang="en-US" dirty="0"/>
          </a:p>
        </p:txBody>
      </p:sp>
    </p:spTree>
    <p:extLst>
      <p:ext uri="{BB962C8B-B14F-4D97-AF65-F5344CB8AC3E}">
        <p14:creationId xmlns:p14="http://schemas.microsoft.com/office/powerpoint/2010/main" val="676861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a:latin typeface="Times New Roman" pitchFamily="18" charset="0"/>
                <a:cs typeface="Times New Roman" pitchFamily="18" charset="0"/>
              </a:rPr>
              <a:t>How to use the law reports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610600" cy="5562600"/>
          </a:xfrm>
        </p:spPr>
        <p:txBody>
          <a:bodyPr>
            <a:noAutofit/>
          </a:bodyPr>
          <a:lstStyle/>
          <a:p>
            <a:pPr marL="0" indent="0" algn="just">
              <a:buNone/>
            </a:pPr>
            <a:r>
              <a:rPr lang="en-US" sz="1800" b="1" dirty="0">
                <a:latin typeface="Times New Roman" pitchFamily="18" charset="0"/>
                <a:cs typeface="Times New Roman" pitchFamily="18" charset="0"/>
              </a:rPr>
              <a:t>Law reports come with inbuilt indexes. The entries are under names, subjects, cases cited, cases referred to and statutes referred to. The indexes help the exploitation of the law reports which often run into volumes. The Nigerian Weekly Law Reports (NWLR) for instance, contains separate indexes in book form covering a given period. </a:t>
            </a:r>
            <a:endParaRPr lang="en-US" sz="1800" b="1" dirty="0" smtClean="0">
              <a:latin typeface="Times New Roman" pitchFamily="18" charset="0"/>
              <a:cs typeface="Times New Roman" pitchFamily="18" charset="0"/>
            </a:endParaRPr>
          </a:p>
          <a:p>
            <a:pPr algn="just"/>
            <a:endParaRPr lang="en-US" sz="1800" b="1" dirty="0">
              <a:latin typeface="Times New Roman" pitchFamily="18" charset="0"/>
              <a:cs typeface="Times New Roman" pitchFamily="18" charset="0"/>
            </a:endParaRPr>
          </a:p>
          <a:p>
            <a:pPr marL="0" indent="0" algn="just">
              <a:buNone/>
            </a:pPr>
            <a:r>
              <a:rPr lang="en-US" sz="1800" b="1" dirty="0" smtClean="0">
                <a:latin typeface="Times New Roman" pitchFamily="18" charset="0"/>
                <a:cs typeface="Times New Roman" pitchFamily="18" charset="0"/>
              </a:rPr>
              <a:t>The </a:t>
            </a:r>
            <a:r>
              <a:rPr lang="en-US" sz="1800" b="1" dirty="0">
                <a:latin typeface="Times New Roman" pitchFamily="18" charset="0"/>
                <a:cs typeface="Times New Roman" pitchFamily="18" charset="0"/>
              </a:rPr>
              <a:t>indexes consist of the following aspects which cater for the various approaches that a researcher might wish to adopt namely:</a:t>
            </a:r>
          </a:p>
          <a:p>
            <a:pPr lvl="0" algn="just"/>
            <a:r>
              <a:rPr lang="en-US" sz="1800" b="1" dirty="0">
                <a:latin typeface="Times New Roman" pitchFamily="18" charset="0"/>
                <a:cs typeface="Times New Roman" pitchFamily="18" charset="0"/>
              </a:rPr>
              <a:t>Comprehensive index of Supreme Court Cases Reported</a:t>
            </a:r>
          </a:p>
          <a:p>
            <a:pPr lvl="0" algn="just"/>
            <a:r>
              <a:rPr lang="en-US" sz="1800" b="1" dirty="0">
                <a:latin typeface="Times New Roman" pitchFamily="18" charset="0"/>
                <a:cs typeface="Times New Roman" pitchFamily="18" charset="0"/>
              </a:rPr>
              <a:t>Comprehensive index of Court of Appeal cases Reported</a:t>
            </a:r>
          </a:p>
          <a:p>
            <a:pPr lvl="0" algn="just"/>
            <a:r>
              <a:rPr lang="en-US" sz="1800" b="1" dirty="0">
                <a:latin typeface="Times New Roman" pitchFamily="18" charset="0"/>
                <a:cs typeface="Times New Roman" pitchFamily="18" charset="0"/>
              </a:rPr>
              <a:t>Comprehensive index of Cases reported- Supreme Court and Court of Appeal combined</a:t>
            </a:r>
          </a:p>
          <a:p>
            <a:pPr lvl="0" algn="just"/>
            <a:r>
              <a:rPr lang="en-US" sz="1800" b="1" dirty="0">
                <a:latin typeface="Times New Roman" pitchFamily="18" charset="0"/>
                <a:cs typeface="Times New Roman" pitchFamily="18" charset="0"/>
              </a:rPr>
              <a:t>Comprehensive index of Cases reported- part by part</a:t>
            </a:r>
          </a:p>
          <a:p>
            <a:pPr lvl="0" algn="just"/>
            <a:r>
              <a:rPr lang="en-US" sz="1800" b="1" dirty="0">
                <a:latin typeface="Times New Roman" pitchFamily="18" charset="0"/>
                <a:cs typeface="Times New Roman" pitchFamily="18" charset="0"/>
              </a:rPr>
              <a:t>Comprehensive index of subject matter</a:t>
            </a:r>
          </a:p>
          <a:p>
            <a:pPr lvl="0" algn="just"/>
            <a:r>
              <a:rPr lang="en-US" sz="1800" b="1" dirty="0">
                <a:latin typeface="Times New Roman" pitchFamily="18" charset="0"/>
                <a:cs typeface="Times New Roman" pitchFamily="18" charset="0"/>
              </a:rPr>
              <a:t>Comprehensive index of Nigerian cases referred to, considered or applied</a:t>
            </a:r>
          </a:p>
          <a:p>
            <a:pPr lvl="0" algn="just"/>
            <a:r>
              <a:rPr lang="en-US" sz="1800" b="1" dirty="0">
                <a:latin typeface="Times New Roman" pitchFamily="18" charset="0"/>
                <a:cs typeface="Times New Roman" pitchFamily="18" charset="0"/>
              </a:rPr>
              <a:t>Comprehensive index of Nigerian Statutes referred to, judicially considered or applied</a:t>
            </a:r>
          </a:p>
          <a:p>
            <a:pPr lvl="0" algn="just"/>
            <a:r>
              <a:rPr lang="en-US" sz="1800" b="1" dirty="0">
                <a:latin typeface="Times New Roman" pitchFamily="18" charset="0"/>
                <a:cs typeface="Times New Roman" pitchFamily="18" charset="0"/>
              </a:rPr>
              <a:t>Comprehensive index of Nigerian Rules of Court referred to, judicially considered or applied</a:t>
            </a:r>
          </a:p>
          <a:p>
            <a:pPr lvl="0" algn="just"/>
            <a:r>
              <a:rPr lang="en-US" sz="1800" b="1" dirty="0">
                <a:latin typeface="Times New Roman" pitchFamily="18" charset="0"/>
                <a:cs typeface="Times New Roman" pitchFamily="18" charset="0"/>
              </a:rPr>
              <a:t>Comprehensive index of books judicially considered</a:t>
            </a:r>
          </a:p>
          <a:p>
            <a:pPr algn="just"/>
            <a:endParaRPr lang="en-US" sz="1800" dirty="0"/>
          </a:p>
        </p:txBody>
      </p:sp>
    </p:spTree>
    <p:extLst>
      <p:ext uri="{BB962C8B-B14F-4D97-AF65-F5344CB8AC3E}">
        <p14:creationId xmlns:p14="http://schemas.microsoft.com/office/powerpoint/2010/main" val="1966741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SOURCES OF NIGERIAN LAW</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447800"/>
            <a:ext cx="8534400" cy="5181600"/>
          </a:xfrm>
        </p:spPr>
        <p:txBody>
          <a:bodyPr>
            <a:normAutofit/>
          </a:bodyPr>
          <a:lstStyle/>
          <a:p>
            <a:pPr marL="514350" lvl="0" indent="-514350" algn="just">
              <a:buFont typeface="+mj-lt"/>
              <a:buAutoNum type="arabicPeriod"/>
            </a:pPr>
            <a:r>
              <a:rPr lang="en-US" sz="2400" b="1" dirty="0">
                <a:latin typeface="Times New Roman" panose="02020603050405020304" pitchFamily="18" charset="0"/>
                <a:cs typeface="Times New Roman" panose="02020603050405020304" pitchFamily="18" charset="0"/>
              </a:rPr>
              <a:t>The Nigerian legislations and statute </a:t>
            </a:r>
            <a:r>
              <a:rPr lang="en-US" sz="2400" b="1" dirty="0" smtClean="0">
                <a:latin typeface="Times New Roman" panose="02020603050405020304" pitchFamily="18" charset="0"/>
                <a:cs typeface="Times New Roman" panose="02020603050405020304" pitchFamily="18" charset="0"/>
              </a:rPr>
              <a:t>law (the chief being the 1999 Constitution. LFN, 2004 contains the </a:t>
            </a:r>
            <a:r>
              <a:rPr lang="en-US" sz="2400" b="1" dirty="0" smtClean="0">
                <a:latin typeface="Times New Roman" panose="02020603050405020304" pitchFamily="18" charset="0"/>
                <a:cs typeface="Times New Roman" panose="02020603050405020304" pitchFamily="18" charset="0"/>
              </a:rPr>
              <a:t>accumulation </a:t>
            </a:r>
            <a:r>
              <a:rPr lang="en-US" sz="2400" b="1" dirty="0" smtClean="0">
                <a:latin typeface="Times New Roman" panose="02020603050405020304" pitchFamily="18" charset="0"/>
                <a:cs typeface="Times New Roman" panose="02020603050405020304" pitchFamily="18" charset="0"/>
              </a:rPr>
              <a:t>of all the laws enacted before 2005. The laws  are in annual volumes. There are also subsidiary legislations emanating from government bodies like NAFDAC, </a:t>
            </a:r>
            <a:r>
              <a:rPr lang="en-US" sz="2400" b="1" dirty="0" err="1" smtClean="0">
                <a:latin typeface="Times New Roman" panose="02020603050405020304" pitchFamily="18" charset="0"/>
                <a:cs typeface="Times New Roman" panose="02020603050405020304" pitchFamily="18" charset="0"/>
              </a:rPr>
              <a:t>etc</a:t>
            </a:r>
            <a:endParaRPr lang="en-US" sz="2400" b="1" dirty="0" smtClean="0">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en-US" sz="2400" b="1" dirty="0" smtClean="0">
                <a:latin typeface="Times New Roman" panose="02020603050405020304" pitchFamily="18" charset="0"/>
                <a:cs typeface="Times New Roman" panose="02020603050405020304" pitchFamily="18" charset="0"/>
              </a:rPr>
              <a:t> The </a:t>
            </a:r>
            <a:r>
              <a:rPr lang="en-US" sz="2400" b="1" dirty="0">
                <a:latin typeface="Times New Roman" panose="02020603050405020304" pitchFamily="18" charset="0"/>
                <a:cs typeface="Times New Roman" panose="02020603050405020304" pitchFamily="18" charset="0"/>
              </a:rPr>
              <a:t>English Law – this consists of: </a:t>
            </a:r>
          </a:p>
          <a:p>
            <a:pPr marL="0" indent="0" algn="just">
              <a:buNone/>
            </a:pPr>
            <a:r>
              <a:rPr lang="en-US" sz="2400" b="1" dirty="0" smtClean="0">
                <a:latin typeface="Times New Roman" panose="02020603050405020304" pitchFamily="18" charset="0"/>
                <a:cs typeface="Times New Roman" panose="02020603050405020304" pitchFamily="18" charset="0"/>
              </a:rPr>
              <a:t>     i</a:t>
            </a:r>
            <a:r>
              <a:rPr lang="en-US" sz="2400" b="1" dirty="0">
                <a:latin typeface="Times New Roman" panose="02020603050405020304" pitchFamily="18" charset="0"/>
                <a:cs typeface="Times New Roman" panose="02020603050405020304" pitchFamily="18" charset="0"/>
              </a:rPr>
              <a:t>. The Received English Law which contains the Common Law, the Doctrine of Equity and  Statute of General Application in force in England as at January 1, </a:t>
            </a:r>
            <a:r>
              <a:rPr lang="en-US" sz="2400" b="1" dirty="0" smtClean="0">
                <a:latin typeface="Times New Roman" panose="02020603050405020304" pitchFamily="18" charset="0"/>
                <a:cs typeface="Times New Roman" panose="02020603050405020304" pitchFamily="18" charset="0"/>
              </a:rPr>
              <a:t>1900. Common </a:t>
            </a:r>
            <a:r>
              <a:rPr lang="en-US" sz="2400" b="1" dirty="0">
                <a:latin typeface="Times New Roman" panose="02020603050405020304" pitchFamily="18" charset="0"/>
                <a:cs typeface="Times New Roman" panose="02020603050405020304" pitchFamily="18" charset="0"/>
              </a:rPr>
              <a:t>law originated during the middle ages in England and propagated to the colonies of the British Empire. </a:t>
            </a:r>
          </a:p>
          <a:p>
            <a:pPr marL="0" indent="0" algn="just">
              <a:buNone/>
            </a:pPr>
            <a:r>
              <a:rPr lang="en-US" sz="2400" b="1" dirty="0" smtClean="0">
                <a:latin typeface="Times New Roman" panose="02020603050405020304" pitchFamily="18" charset="0"/>
                <a:cs typeface="Times New Roman" panose="02020603050405020304" pitchFamily="18" charset="0"/>
              </a:rPr>
              <a:t>    ii</a:t>
            </a:r>
            <a:r>
              <a:rPr lang="en-US" sz="2400" b="1" dirty="0">
                <a:latin typeface="Times New Roman" panose="02020603050405020304" pitchFamily="18" charset="0"/>
                <a:cs typeface="Times New Roman" panose="02020603050405020304" pitchFamily="18" charset="0"/>
              </a:rPr>
              <a:t>. English Statutes made before 1</a:t>
            </a:r>
            <a:r>
              <a:rPr lang="en-US" sz="2400" b="1" baseline="30000" dirty="0">
                <a:latin typeface="Times New Roman" panose="02020603050405020304" pitchFamily="18" charset="0"/>
                <a:cs typeface="Times New Roman" panose="02020603050405020304" pitchFamily="18" charset="0"/>
              </a:rPr>
              <a:t>st</a:t>
            </a:r>
            <a:r>
              <a:rPr lang="en-US" sz="2400" b="1" dirty="0">
                <a:latin typeface="Times New Roman" panose="02020603050405020304" pitchFamily="18" charset="0"/>
                <a:cs typeface="Times New Roman" panose="02020603050405020304" pitchFamily="18" charset="0"/>
              </a:rPr>
              <a:t> October, 1960 </a:t>
            </a:r>
          </a:p>
          <a:p>
            <a:pPr marL="0" lvl="0" indent="0">
              <a:buNone/>
            </a:pPr>
            <a:r>
              <a:rPr lang="en-US" sz="2400"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622752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How to use law journals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417638"/>
            <a:ext cx="8229600" cy="5135562"/>
          </a:xfrm>
        </p:spPr>
        <p:txBody>
          <a:bodyPr>
            <a:normAutofit fontScale="85000" lnSpcReduction="20000"/>
          </a:bodyPr>
          <a:lstStyle/>
          <a:p>
            <a:pPr algn="just"/>
            <a:r>
              <a:rPr lang="en-US" b="1" dirty="0">
                <a:latin typeface="Times New Roman" panose="02020603050405020304" pitchFamily="18" charset="0"/>
                <a:cs typeface="Times New Roman" panose="02020603050405020304" pitchFamily="18" charset="0"/>
              </a:rPr>
              <a:t>The proliferation of both foreign and local journals and also the frequency of their production make it difficult to fully utilize them. Some of the journals are published monthly, some quarterly, some bi-annual. Proper management is needed to harness their usefulness. </a:t>
            </a:r>
            <a:endParaRPr lang="en-US" b="1" dirty="0" smtClean="0">
              <a:latin typeface="Times New Roman" panose="02020603050405020304" pitchFamily="18" charset="0"/>
              <a:cs typeface="Times New Roman" panose="02020603050405020304" pitchFamily="18" charset="0"/>
            </a:endParaRPr>
          </a:p>
          <a:p>
            <a:pPr algn="just"/>
            <a:r>
              <a:rPr lang="en-US" b="1" dirty="0" smtClean="0">
                <a:latin typeface="Times New Roman" panose="02020603050405020304" pitchFamily="18" charset="0"/>
                <a:cs typeface="Times New Roman" panose="02020603050405020304" pitchFamily="18" charset="0"/>
              </a:rPr>
              <a:t>They </a:t>
            </a:r>
            <a:r>
              <a:rPr lang="en-US" b="1" dirty="0">
                <a:latin typeface="Times New Roman" panose="02020603050405020304" pitchFamily="18" charset="0"/>
                <a:cs typeface="Times New Roman" panose="02020603050405020304" pitchFamily="18" charset="0"/>
              </a:rPr>
              <a:t>journals are arranged by titles from A-Z. Some libraries bind the different issues together in a single volume annually. One important tool needed to utilize the article in the journals is the index to legal periodicals. This is usually compiled by the law librarians and made available to library users. The different journal articles from very many journals acquired by the library are indexed by subjects and this is very handy for research and study.  </a:t>
            </a:r>
          </a:p>
          <a:p>
            <a:pPr algn="just"/>
            <a:endParaRPr lang="en-US" dirty="0"/>
          </a:p>
        </p:txBody>
      </p:sp>
    </p:spTree>
    <p:extLst>
      <p:ext uri="{BB962C8B-B14F-4D97-AF65-F5344CB8AC3E}">
        <p14:creationId xmlns:p14="http://schemas.microsoft.com/office/powerpoint/2010/main" val="2342081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b="1" dirty="0" smtClean="0">
                <a:latin typeface="Times New Roman" panose="02020603050405020304" pitchFamily="18" charset="0"/>
                <a:cs typeface="Times New Roman" panose="02020603050405020304" pitchFamily="18" charset="0"/>
              </a:rPr>
              <a:t>SOURCES OF NIGERIAN LAW</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534400" cy="5410200"/>
          </a:xfrm>
        </p:spPr>
        <p:txBody>
          <a:bodyPr>
            <a:noAutofit/>
          </a:bodyPr>
          <a:lstStyle/>
          <a:p>
            <a:pPr marL="514350" indent="-514350" algn="just">
              <a:buAutoNum type="arabicPeriod" startAt="3"/>
            </a:pPr>
            <a:r>
              <a:rPr lang="en-US" sz="2400" b="1" dirty="0" smtClean="0">
                <a:latin typeface="Times New Roman" panose="02020603050405020304" pitchFamily="18" charset="0"/>
                <a:cs typeface="Times New Roman" panose="02020603050405020304" pitchFamily="18" charset="0"/>
              </a:rPr>
              <a:t>Customary </a:t>
            </a:r>
            <a:r>
              <a:rPr lang="en-US" sz="2400" b="1" dirty="0">
                <a:latin typeface="Times New Roman" panose="02020603050405020304" pitchFamily="18" charset="0"/>
                <a:cs typeface="Times New Roman" panose="02020603050405020304" pitchFamily="18" charset="0"/>
              </a:rPr>
              <a:t>law – this comes from the established practices of the </a:t>
            </a:r>
            <a:r>
              <a:rPr lang="en-US" sz="2400" b="1" dirty="0" smtClean="0">
                <a:latin typeface="Times New Roman" panose="02020603050405020304" pitchFamily="18" charset="0"/>
                <a:cs typeface="Times New Roman" panose="02020603050405020304" pitchFamily="18" charset="0"/>
              </a:rPr>
              <a:t>people </a:t>
            </a:r>
            <a:r>
              <a:rPr lang="en-US" sz="2400" b="1" dirty="0">
                <a:latin typeface="Times New Roman" panose="02020603050405020304" pitchFamily="18" charset="0"/>
                <a:cs typeface="Times New Roman" panose="02020603050405020304" pitchFamily="18" charset="0"/>
              </a:rPr>
              <a:t>and it can be </a:t>
            </a:r>
            <a:r>
              <a:rPr lang="en-US" sz="2400" b="1" dirty="0" smtClean="0">
                <a:latin typeface="Times New Roman" panose="02020603050405020304" pitchFamily="18" charset="0"/>
                <a:cs typeface="Times New Roman" panose="02020603050405020304" pitchFamily="18" charset="0"/>
              </a:rPr>
              <a:t>classified </a:t>
            </a:r>
            <a:r>
              <a:rPr lang="en-US" sz="2400" b="1" dirty="0">
                <a:latin typeface="Times New Roman" panose="02020603050405020304" pitchFamily="18" charset="0"/>
                <a:cs typeface="Times New Roman" panose="02020603050405020304" pitchFamily="18" charset="0"/>
              </a:rPr>
              <a:t>into </a:t>
            </a:r>
            <a:r>
              <a:rPr lang="en-US" sz="2400" b="1" dirty="0" smtClean="0">
                <a:latin typeface="Times New Roman" panose="02020603050405020304" pitchFamily="18" charset="0"/>
                <a:cs typeface="Times New Roman" panose="02020603050405020304" pitchFamily="18" charset="0"/>
              </a:rPr>
              <a:t>ethnic/non-Muslim</a:t>
            </a:r>
          </a:p>
          <a:p>
            <a:pPr marL="514350" indent="-514350" algn="just">
              <a:buAutoNum type="arabicPeriod" startAt="3"/>
            </a:pPr>
            <a:r>
              <a:rPr lang="en-US" sz="2400" b="1" dirty="0" smtClean="0">
                <a:latin typeface="Times New Roman" panose="02020603050405020304" pitchFamily="18" charset="0"/>
                <a:cs typeface="Times New Roman" panose="02020603050405020304" pitchFamily="18" charset="0"/>
              </a:rPr>
              <a:t>Muslim </a:t>
            </a:r>
            <a:r>
              <a:rPr lang="en-US" sz="2400" b="1" dirty="0">
                <a:latin typeface="Times New Roman" panose="02020603050405020304" pitchFamily="18" charset="0"/>
                <a:cs typeface="Times New Roman" panose="02020603050405020304" pitchFamily="18" charset="0"/>
              </a:rPr>
              <a:t>law/Sharia. </a:t>
            </a:r>
            <a:endParaRPr lang="en-US" sz="2400" b="1" dirty="0" smtClean="0">
              <a:latin typeface="Times New Roman" panose="02020603050405020304" pitchFamily="18" charset="0"/>
              <a:cs typeface="Times New Roman" panose="02020603050405020304" pitchFamily="18" charset="0"/>
            </a:endParaRPr>
          </a:p>
          <a:p>
            <a:pPr marL="514350" indent="-514350" algn="just">
              <a:buAutoNum type="arabicPeriod" startAt="3"/>
            </a:pPr>
            <a:r>
              <a:rPr lang="en-US" sz="2400" b="1" dirty="0" smtClean="0">
                <a:latin typeface="Times New Roman" panose="02020603050405020304" pitchFamily="18" charset="0"/>
                <a:cs typeface="Times New Roman" panose="02020603050405020304" pitchFamily="18" charset="0"/>
              </a:rPr>
              <a:t>4</a:t>
            </a:r>
            <a:r>
              <a:rPr lang="en-US" sz="2400" b="1" dirty="0">
                <a:latin typeface="Times New Roman" panose="02020603050405020304" pitchFamily="18" charset="0"/>
                <a:cs typeface="Times New Roman" panose="02020603050405020304" pitchFamily="18" charset="0"/>
              </a:rPr>
              <a:t>.  Judicial Precedents/ case law –this is an earlier decision that have been made on a </a:t>
            </a:r>
            <a:r>
              <a:rPr lang="en-US" sz="2400" b="1" dirty="0" smtClean="0">
                <a:latin typeface="Times New Roman" panose="02020603050405020304" pitchFamily="18" charset="0"/>
                <a:cs typeface="Times New Roman" panose="02020603050405020304" pitchFamily="18" charset="0"/>
              </a:rPr>
              <a:t>particular </a:t>
            </a:r>
            <a:r>
              <a:rPr lang="en-US" sz="2400" b="1" dirty="0">
                <a:latin typeface="Times New Roman" panose="02020603050405020304" pitchFamily="18" charset="0"/>
                <a:cs typeface="Times New Roman" panose="02020603050405020304" pitchFamily="18" charset="0"/>
              </a:rPr>
              <a:t>matter which will be used to decide on matter alike that comes up later</a:t>
            </a:r>
            <a:r>
              <a:rPr lang="en-US" sz="2400" b="1" dirty="0" smtClean="0">
                <a:latin typeface="Times New Roman" panose="02020603050405020304" pitchFamily="18" charset="0"/>
                <a:cs typeface="Times New Roman" panose="02020603050405020304" pitchFamily="18" charset="0"/>
              </a:rPr>
              <a:t>.</a:t>
            </a:r>
          </a:p>
          <a:p>
            <a:pPr marL="0" indent="0" algn="just">
              <a:buNone/>
            </a:pPr>
            <a:r>
              <a:rPr lang="en-US" sz="2400" b="1" dirty="0" smtClean="0">
                <a:latin typeface="Times New Roman" panose="02020603050405020304" pitchFamily="18" charset="0"/>
                <a:cs typeface="Times New Roman" panose="02020603050405020304" pitchFamily="18" charset="0"/>
              </a:rPr>
              <a:t>5. </a:t>
            </a:r>
            <a:r>
              <a:rPr lang="en-US" sz="2400" b="1" dirty="0">
                <a:latin typeface="Times New Roman" panose="02020603050405020304" pitchFamily="18" charset="0"/>
                <a:cs typeface="Times New Roman" panose="02020603050405020304" pitchFamily="18" charset="0"/>
              </a:rPr>
              <a:t>International law- these laws are for peaceful co-existence  </a:t>
            </a:r>
            <a:r>
              <a:rPr lang="en-US" sz="2400" b="1" dirty="0" smtClean="0">
                <a:latin typeface="Times New Roman" panose="02020603050405020304" pitchFamily="18" charset="0"/>
                <a:cs typeface="Times New Roman" panose="02020603050405020304" pitchFamily="18" charset="0"/>
              </a:rPr>
              <a:t>among </a:t>
            </a:r>
            <a:r>
              <a:rPr lang="en-US" sz="2400" b="1" dirty="0">
                <a:latin typeface="Times New Roman" panose="02020603050405020304" pitchFamily="18" charset="0"/>
                <a:cs typeface="Times New Roman" panose="02020603050405020304" pitchFamily="18" charset="0"/>
              </a:rPr>
              <a:t>nations and are </a:t>
            </a:r>
            <a:r>
              <a:rPr lang="en-US" sz="2400" b="1" dirty="0" smtClean="0">
                <a:latin typeface="Times New Roman" panose="02020603050405020304" pitchFamily="18" charset="0"/>
                <a:cs typeface="Times New Roman" panose="02020603050405020304" pitchFamily="18" charset="0"/>
              </a:rPr>
              <a:t>binding </a:t>
            </a:r>
            <a:r>
              <a:rPr lang="en-US" sz="2400" b="1" dirty="0">
                <a:latin typeface="Times New Roman" panose="02020603050405020304" pitchFamily="18" charset="0"/>
                <a:cs typeface="Times New Roman" panose="02020603050405020304" pitchFamily="18" charset="0"/>
              </a:rPr>
              <a:t>in Nigeria to the extent as they have been ratified by the National Assembly. </a:t>
            </a:r>
            <a:r>
              <a:rPr lang="en-US" sz="2400" b="1" dirty="0" smtClean="0">
                <a:latin typeface="Times New Roman" panose="02020603050405020304" pitchFamily="18" charset="0"/>
                <a:cs typeface="Times New Roman" panose="02020603050405020304" pitchFamily="18" charset="0"/>
              </a:rPr>
              <a:t>This includes </a:t>
            </a:r>
            <a:r>
              <a:rPr lang="en-US" sz="2400" b="1" dirty="0">
                <a:latin typeface="Times New Roman" panose="02020603050405020304" pitchFamily="18" charset="0"/>
                <a:cs typeface="Times New Roman" panose="02020603050405020304" pitchFamily="18" charset="0"/>
              </a:rPr>
              <a:t>treaties </a:t>
            </a:r>
            <a:r>
              <a:rPr lang="en-US" sz="2400" b="1" dirty="0" smtClean="0">
                <a:latin typeface="Times New Roman" panose="02020603050405020304" pitchFamily="18" charset="0"/>
                <a:cs typeface="Times New Roman" panose="02020603050405020304" pitchFamily="18" charset="0"/>
              </a:rPr>
              <a:t>and conventions </a:t>
            </a:r>
            <a:r>
              <a:rPr lang="en-US" sz="2400" b="1" dirty="0">
                <a:latin typeface="Times New Roman" panose="02020603050405020304" pitchFamily="18" charset="0"/>
                <a:cs typeface="Times New Roman" panose="02020603050405020304" pitchFamily="18" charset="0"/>
              </a:rPr>
              <a:t>which consist of various international pacts and </a:t>
            </a:r>
            <a:r>
              <a:rPr lang="en-US" sz="2400" b="1" dirty="0" smtClean="0">
                <a:latin typeface="Times New Roman" panose="02020603050405020304" pitchFamily="18" charset="0"/>
                <a:cs typeface="Times New Roman" panose="02020603050405020304" pitchFamily="18" charset="0"/>
              </a:rPr>
              <a:t>understandings </a:t>
            </a:r>
            <a:r>
              <a:rPr lang="en-US" sz="2400" b="1" dirty="0">
                <a:latin typeface="Times New Roman" panose="02020603050405020304" pitchFamily="18" charset="0"/>
                <a:cs typeface="Times New Roman" panose="02020603050405020304" pitchFamily="18" charset="0"/>
              </a:rPr>
              <a:t>concluded by countries themselves. Some examples are: African </a:t>
            </a:r>
            <a:r>
              <a:rPr lang="en-US" sz="2400" b="1" dirty="0" smtClean="0">
                <a:latin typeface="Times New Roman" panose="02020603050405020304" pitchFamily="18" charset="0"/>
                <a:cs typeface="Times New Roman" panose="02020603050405020304" pitchFamily="18" charset="0"/>
              </a:rPr>
              <a:t>Charter on </a:t>
            </a:r>
            <a:r>
              <a:rPr lang="en-US" sz="2400" b="1" dirty="0">
                <a:latin typeface="Times New Roman" panose="02020603050405020304" pitchFamily="18" charset="0"/>
                <a:cs typeface="Times New Roman" panose="02020603050405020304" pitchFamily="18" charset="0"/>
              </a:rPr>
              <a:t>Human and Peoples Rights and the United Nations Declaration on Human </a:t>
            </a:r>
            <a:r>
              <a:rPr lang="en-US" sz="2400" b="1" dirty="0" smtClean="0">
                <a:latin typeface="Times New Roman" panose="02020603050405020304" pitchFamily="18" charset="0"/>
                <a:cs typeface="Times New Roman" panose="02020603050405020304" pitchFamily="18" charset="0"/>
              </a:rPr>
              <a:t>and Peoples </a:t>
            </a:r>
            <a:r>
              <a:rPr lang="en-US" sz="2400" b="1" dirty="0">
                <a:latin typeface="Times New Roman" panose="02020603050405020304" pitchFamily="18" charset="0"/>
                <a:cs typeface="Times New Roman" panose="02020603050405020304" pitchFamily="18" charset="0"/>
              </a:rPr>
              <a:t>Rights</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5108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LEGAL </a:t>
            </a:r>
            <a:r>
              <a:rPr lang="en-US" b="1" dirty="0">
                <a:latin typeface="Times New Roman" panose="02020603050405020304" pitchFamily="18" charset="0"/>
                <a:cs typeface="Times New Roman" panose="02020603050405020304" pitchFamily="18" charset="0"/>
              </a:rPr>
              <a:t>INFORMATION RESOURCES</a:t>
            </a:r>
            <a:r>
              <a:rPr lang="en-US" dirty="0"/>
              <a:t/>
            </a:r>
            <a:br>
              <a:rPr lang="en-US" dirty="0"/>
            </a:b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algn="just"/>
            <a:r>
              <a:rPr lang="en-US" b="1" dirty="0">
                <a:latin typeface="Times New Roman" panose="02020603050405020304" pitchFamily="18" charset="0"/>
                <a:cs typeface="Times New Roman" panose="02020603050405020304" pitchFamily="18" charset="0"/>
              </a:rPr>
              <a:t>They are two basic resources for legal </a:t>
            </a:r>
            <a:r>
              <a:rPr lang="en-US" b="1" dirty="0" smtClean="0">
                <a:latin typeface="Times New Roman" panose="02020603050405020304" pitchFamily="18" charset="0"/>
                <a:cs typeface="Times New Roman" panose="02020603050405020304" pitchFamily="18" charset="0"/>
              </a:rPr>
              <a:t>studies and research</a:t>
            </a:r>
            <a:r>
              <a:rPr lang="en-US" b="1" dirty="0">
                <a:latin typeface="Times New Roman" panose="02020603050405020304" pitchFamily="18" charset="0"/>
                <a:cs typeface="Times New Roman" panose="02020603050405020304" pitchFamily="18" charset="0"/>
              </a:rPr>
              <a:t>, namely primary and secondary resources. </a:t>
            </a:r>
            <a:endParaRPr lang="en-US" b="1" dirty="0" smtClean="0">
              <a:latin typeface="Times New Roman" panose="02020603050405020304" pitchFamily="18" charset="0"/>
              <a:cs typeface="Times New Roman" panose="02020603050405020304" pitchFamily="18" charset="0"/>
            </a:endParaRPr>
          </a:p>
          <a:p>
            <a:pPr algn="just"/>
            <a:r>
              <a:rPr lang="en-US" b="1" dirty="0" smtClean="0">
                <a:latin typeface="Times New Roman" panose="02020603050405020304" pitchFamily="18" charset="0"/>
                <a:cs typeface="Times New Roman" panose="02020603050405020304" pitchFamily="18" charset="0"/>
              </a:rPr>
              <a:t>Primary </a:t>
            </a:r>
            <a:r>
              <a:rPr lang="en-US" b="1" dirty="0">
                <a:latin typeface="Times New Roman" panose="02020603050405020304" pitchFamily="18" charset="0"/>
                <a:cs typeface="Times New Roman" panose="02020603050405020304" pitchFamily="18" charset="0"/>
              </a:rPr>
              <a:t>resources are key to legal research because they establish current laws on </a:t>
            </a:r>
            <a:r>
              <a:rPr lang="en-US" b="1" dirty="0" smtClean="0">
                <a:latin typeface="Times New Roman" panose="02020603050405020304" pitchFamily="18" charset="0"/>
                <a:cs typeface="Times New Roman" panose="02020603050405020304" pitchFamily="18" charset="0"/>
              </a:rPr>
              <a:t>whichever </a:t>
            </a:r>
            <a:r>
              <a:rPr lang="en-US" b="1" dirty="0">
                <a:latin typeface="Times New Roman" panose="02020603050405020304" pitchFamily="18" charset="0"/>
                <a:cs typeface="Times New Roman" panose="02020603050405020304" pitchFamily="18" charset="0"/>
              </a:rPr>
              <a:t>legal issues you are working on. It consists of books that contain the law </a:t>
            </a:r>
            <a:r>
              <a:rPr lang="en-US" b="1" dirty="0" smtClean="0">
                <a:latin typeface="Times New Roman" panose="02020603050405020304" pitchFamily="18" charset="0"/>
                <a:cs typeface="Times New Roman" panose="02020603050405020304" pitchFamily="18" charset="0"/>
              </a:rPr>
              <a:t>itself. Example, Laws of the Federation of Nigeria, state laws, local government bylaws, international instruments, customary laws, sharia laws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7314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latin typeface="Times New Roman" panose="02020603050405020304" pitchFamily="18" charset="0"/>
                <a:cs typeface="Times New Roman" panose="02020603050405020304" pitchFamily="18" charset="0"/>
              </a:rPr>
              <a:t>Primary resources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417638"/>
            <a:ext cx="8229600" cy="5287962"/>
          </a:xfrm>
        </p:spPr>
        <p:txBody>
          <a:bodyPr>
            <a:normAutofit fontScale="70000" lnSpcReduction="20000"/>
          </a:bodyPr>
          <a:lstStyle/>
          <a:p>
            <a:pPr marL="0" indent="0" algn="just">
              <a:buNone/>
            </a:pPr>
            <a:r>
              <a:rPr lang="en-US" b="1" dirty="0" smtClean="0">
                <a:latin typeface="Times New Roman" panose="02020603050405020304" pitchFamily="18" charset="0"/>
                <a:cs typeface="Times New Roman" panose="02020603050405020304" pitchFamily="18" charset="0"/>
              </a:rPr>
              <a:t>2. Case </a:t>
            </a:r>
            <a:r>
              <a:rPr lang="en-US" b="1" dirty="0">
                <a:latin typeface="Times New Roman" panose="02020603050405020304" pitchFamily="18" charset="0"/>
                <a:cs typeface="Times New Roman" panose="02020603050405020304" pitchFamily="18" charset="0"/>
              </a:rPr>
              <a:t>law/ Law Reports</a:t>
            </a:r>
          </a:p>
          <a:p>
            <a:pPr marL="0" indent="0" algn="just">
              <a:buNone/>
            </a:pPr>
            <a:r>
              <a:rPr lang="en-US" b="1" dirty="0">
                <a:latin typeface="Times New Roman" panose="02020603050405020304" pitchFamily="18" charset="0"/>
                <a:cs typeface="Times New Roman" panose="02020603050405020304" pitchFamily="18" charset="0"/>
              </a:rPr>
              <a:t>This is another type of primary tool. </a:t>
            </a:r>
            <a:r>
              <a:rPr lang="en-US" b="1" dirty="0" smtClean="0">
                <a:latin typeface="Times New Roman" panose="02020603050405020304" pitchFamily="18" charset="0"/>
                <a:cs typeface="Times New Roman" panose="02020603050405020304" pitchFamily="18" charset="0"/>
              </a:rPr>
              <a:t>They </a:t>
            </a:r>
            <a:r>
              <a:rPr lang="en-US" b="1" dirty="0">
                <a:latin typeface="Times New Roman" panose="02020603050405020304" pitchFamily="18" charset="0"/>
                <a:cs typeface="Times New Roman" panose="02020603050405020304" pitchFamily="18" charset="0"/>
              </a:rPr>
              <a:t>are records of proceedings of cases and are published both locally and internationally. The law reports that contain Nigerian cases are the most authoritative, since foreign cases are only of persuasive authority to Nigerian courts. Popular among them are:</a:t>
            </a:r>
          </a:p>
          <a:p>
            <a:pPr algn="just"/>
            <a:r>
              <a:rPr lang="en-US" b="1" dirty="0">
                <a:latin typeface="Times New Roman" panose="02020603050405020304" pitchFamily="18" charset="0"/>
                <a:cs typeface="Times New Roman" panose="02020603050405020304" pitchFamily="18" charset="0"/>
              </a:rPr>
              <a:t>1. Nigerian Weekly Law Reports (cited </a:t>
            </a:r>
            <a:r>
              <a:rPr lang="en-US" b="1" dirty="0" smtClean="0">
                <a:latin typeface="Times New Roman" panose="02020603050405020304" pitchFamily="18" charset="0"/>
                <a:cs typeface="Times New Roman" panose="02020603050405020304" pitchFamily="18" charset="0"/>
              </a:rPr>
              <a:t>as NWLR</a:t>
            </a:r>
            <a:r>
              <a:rPr lang="en-US" b="1" dirty="0">
                <a:latin typeface="Times New Roman" panose="02020603050405020304" pitchFamily="18" charset="0"/>
                <a:cs typeface="Times New Roman" panose="02020603050405020304" pitchFamily="18" charset="0"/>
              </a:rPr>
              <a:t>)</a:t>
            </a:r>
          </a:p>
          <a:p>
            <a:pPr algn="just"/>
            <a:r>
              <a:rPr lang="en-US" b="1" dirty="0">
                <a:latin typeface="Times New Roman" panose="02020603050405020304" pitchFamily="18" charset="0"/>
                <a:cs typeface="Times New Roman" panose="02020603050405020304" pitchFamily="18" charset="0"/>
              </a:rPr>
              <a:t>2. Supreme Court Reports (SC)</a:t>
            </a:r>
          </a:p>
          <a:p>
            <a:pPr algn="just"/>
            <a:r>
              <a:rPr lang="en-US" b="1" dirty="0">
                <a:latin typeface="Times New Roman" panose="02020603050405020304" pitchFamily="18" charset="0"/>
                <a:cs typeface="Times New Roman" panose="02020603050405020304" pitchFamily="18" charset="0"/>
              </a:rPr>
              <a:t>3. All Nigerian Law Reports (ALL NLR)</a:t>
            </a:r>
          </a:p>
          <a:p>
            <a:pPr algn="just"/>
            <a:r>
              <a:rPr lang="en-US" b="1" dirty="0">
                <a:latin typeface="Times New Roman" panose="02020603050405020304" pitchFamily="18" charset="0"/>
                <a:cs typeface="Times New Roman" panose="02020603050405020304" pitchFamily="18" charset="0"/>
              </a:rPr>
              <a:t>4. Nigerian Supreme Court Cases (NSCC)</a:t>
            </a:r>
          </a:p>
          <a:p>
            <a:pPr algn="just"/>
            <a:r>
              <a:rPr lang="en-US" b="1" dirty="0">
                <a:latin typeface="Times New Roman" panose="02020603050405020304" pitchFamily="18" charset="0"/>
                <a:cs typeface="Times New Roman" panose="02020603050405020304" pitchFamily="18" charset="0"/>
              </a:rPr>
              <a:t>5. Nigerian Monthly Law Reports (NMLR)</a:t>
            </a:r>
          </a:p>
          <a:p>
            <a:pPr algn="just"/>
            <a:r>
              <a:rPr lang="en-US" b="1" dirty="0">
                <a:latin typeface="Times New Roman" panose="02020603050405020304" pitchFamily="18" charset="0"/>
                <a:cs typeface="Times New Roman" panose="02020603050405020304" pitchFamily="18" charset="0"/>
              </a:rPr>
              <a:t>6. West African Court of Appeal (WACA</a:t>
            </a:r>
            <a:r>
              <a:rPr lang="en-US" b="1" dirty="0" smtClean="0">
                <a:latin typeface="Times New Roman" panose="02020603050405020304" pitchFamily="18" charset="0"/>
                <a:cs typeface="Times New Roman" panose="02020603050405020304" pitchFamily="18" charset="0"/>
              </a:rPr>
              <a:t>)</a:t>
            </a:r>
          </a:p>
          <a:p>
            <a:pPr algn="just"/>
            <a:r>
              <a:rPr lang="en-US" b="1" dirty="0">
                <a:latin typeface="Times New Roman" panose="02020603050405020304" pitchFamily="18" charset="0"/>
                <a:cs typeface="Times New Roman" panose="02020603050405020304" pitchFamily="18" charset="0"/>
              </a:rPr>
              <a:t>English reports:</a:t>
            </a:r>
          </a:p>
          <a:p>
            <a:pPr algn="just"/>
            <a:r>
              <a:rPr lang="en-US" b="1" dirty="0">
                <a:latin typeface="Times New Roman" panose="02020603050405020304" pitchFamily="18" charset="0"/>
                <a:cs typeface="Times New Roman" panose="02020603050405020304" pitchFamily="18" charset="0"/>
              </a:rPr>
              <a:t>Queen’s Bench (QB), Appeal Cases (AC), King’s Bench (KB), All England Reports (All ER)</a:t>
            </a:r>
          </a:p>
          <a:p>
            <a:endParaRPr lang="en-US" dirty="0"/>
          </a:p>
          <a:p>
            <a:endParaRPr lang="en-US" dirty="0"/>
          </a:p>
        </p:txBody>
      </p:sp>
    </p:spTree>
    <p:extLst>
      <p:ext uri="{BB962C8B-B14F-4D97-AF65-F5344CB8AC3E}">
        <p14:creationId xmlns:p14="http://schemas.microsoft.com/office/powerpoint/2010/main" val="4172616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SECONDARY RESOURECES </a:t>
            </a:r>
            <a:r>
              <a:rPr lang="en-US" dirty="0"/>
              <a:t/>
            </a:r>
            <a:br>
              <a:rPr lang="en-US" dirty="0"/>
            </a:br>
            <a:endParaRPr lang="en-US" dirty="0"/>
          </a:p>
        </p:txBody>
      </p:sp>
      <p:sp>
        <p:nvSpPr>
          <p:cNvPr id="3" name="Content Placeholder 2"/>
          <p:cNvSpPr>
            <a:spLocks noGrp="1"/>
          </p:cNvSpPr>
          <p:nvPr>
            <p:ph idx="1"/>
          </p:nvPr>
        </p:nvSpPr>
        <p:spPr>
          <a:xfrm>
            <a:off x="457200" y="990600"/>
            <a:ext cx="8458200" cy="5638800"/>
          </a:xfrm>
        </p:spPr>
        <p:txBody>
          <a:bodyPr>
            <a:normAutofit fontScale="85000" lnSpcReduction="20000"/>
          </a:bodyPr>
          <a:lstStyle/>
          <a:p>
            <a:pPr algn="just"/>
            <a:r>
              <a:rPr lang="en-US" b="1" dirty="0">
                <a:latin typeface="Times New Roman" panose="02020603050405020304" pitchFamily="18" charset="0"/>
                <a:cs typeface="Times New Roman" panose="02020603050405020304" pitchFamily="18" charset="0"/>
              </a:rPr>
              <a:t>These consist of opinions and commentaries on the primary sources of law as written in text books, articles, comments and digests. They explain or interpret legal principles in details or summarize the current state of the law, giving a better understanding of a particular area of law. Such treatises especially from notable jurist may assume primacy in a particular field such that it can be cited in court. For example, </a:t>
            </a:r>
            <a:r>
              <a:rPr lang="en-US" b="1" dirty="0" err="1">
                <a:latin typeface="Times New Roman" panose="02020603050405020304" pitchFamily="18" charset="0"/>
                <a:cs typeface="Times New Roman" panose="02020603050405020304" pitchFamily="18" charset="0"/>
              </a:rPr>
              <a:t>Aguda</a:t>
            </a:r>
            <a:r>
              <a:rPr lang="en-US" b="1" dirty="0">
                <a:latin typeface="Times New Roman" panose="02020603050405020304" pitchFamily="18" charset="0"/>
                <a:cs typeface="Times New Roman" panose="02020603050405020304" pitchFamily="18" charset="0"/>
              </a:rPr>
              <a:t> ‘Law of evidence’, however, it remains a secondary source of law. Secondary sources form the bulk of a law library collection. Major examples of secondary sources of law include:</a:t>
            </a:r>
          </a:p>
          <a:p>
            <a:pPr algn="just"/>
            <a:r>
              <a:rPr lang="en-US" b="1" dirty="0">
                <a:latin typeface="Times New Roman" panose="02020603050405020304" pitchFamily="18" charset="0"/>
                <a:cs typeface="Times New Roman" panose="02020603050405020304" pitchFamily="18" charset="0"/>
              </a:rPr>
              <a:t>1. Text books and Manuscripts:  Students’ textbooks, practice books, lecture books, etc.</a:t>
            </a:r>
          </a:p>
          <a:p>
            <a:pPr algn="just"/>
            <a:r>
              <a:rPr lang="en-US" b="1" dirty="0">
                <a:latin typeface="Times New Roman" panose="02020603050405020304" pitchFamily="18" charset="0"/>
                <a:cs typeface="Times New Roman" panose="02020603050405020304" pitchFamily="18" charset="0"/>
              </a:rPr>
              <a:t>2. Digests: summaries of cases and statutes published by local and overseas publishers.</a:t>
            </a:r>
          </a:p>
          <a:p>
            <a:pPr marL="0" indent="0" algn="just">
              <a:buNone/>
            </a:pPr>
            <a:endParaRPr lang="en-US" dirty="0"/>
          </a:p>
        </p:txBody>
      </p:sp>
    </p:spTree>
    <p:extLst>
      <p:ext uri="{BB962C8B-B14F-4D97-AF65-F5344CB8AC3E}">
        <p14:creationId xmlns:p14="http://schemas.microsoft.com/office/powerpoint/2010/main" val="172100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a:latin typeface="Times New Roman" panose="02020603050405020304" pitchFamily="18" charset="0"/>
                <a:cs typeface="Times New Roman" panose="02020603050405020304" pitchFamily="18" charset="0"/>
              </a:rPr>
              <a:t>SECONDARY RESOURECES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04800" y="1295400"/>
            <a:ext cx="8610600" cy="5410200"/>
          </a:xfrm>
        </p:spPr>
        <p:txBody>
          <a:bodyPr>
            <a:noAutofit/>
          </a:bodyPr>
          <a:lstStyle/>
          <a:p>
            <a:pPr algn="just"/>
            <a:r>
              <a:rPr lang="en-US" sz="2400" b="1" dirty="0">
                <a:latin typeface="Times New Roman" panose="02020603050405020304" pitchFamily="18" charset="0"/>
                <a:cs typeface="Times New Roman" panose="02020603050405020304" pitchFamily="18" charset="0"/>
              </a:rPr>
              <a:t>3. Law Journals and Periodicals: present most current sources of law on a subject unlike books and are published frequently. They are very useful for identifying primary sources in the relevant area of research, for example, case review articles. Some of the law journals are general in that the accept articles of different areas of law, the Nigerian Bar Journal, while some are based on a subject of law, e.g. NIALS Journal of Health Law and Policy. </a:t>
            </a:r>
          </a:p>
          <a:p>
            <a:pPr algn="just"/>
            <a:r>
              <a:rPr lang="en-US" sz="2400" b="1" dirty="0">
                <a:latin typeface="Times New Roman" panose="02020603050405020304" pitchFamily="18" charset="0"/>
                <a:cs typeface="Times New Roman" panose="02020603050405020304" pitchFamily="18" charset="0"/>
              </a:rPr>
              <a:t>4. Reference Materials: are standard non-authoritative legal materials that assist the researcher in finding the law such as indexes and digests. They are pointers to other sources. Major reference sources are: dictionary, precedent books, encyclopedia, yearbooks, bibliographies, indexes, handbooks, abstracts, manuals, guides, directories, magazines and newspapers.</a:t>
            </a:r>
          </a:p>
          <a:p>
            <a:endParaRPr lang="en-US" sz="2400" b="1" dirty="0"/>
          </a:p>
        </p:txBody>
      </p:sp>
    </p:spTree>
    <p:extLst>
      <p:ext uri="{BB962C8B-B14F-4D97-AF65-F5344CB8AC3E}">
        <p14:creationId xmlns:p14="http://schemas.microsoft.com/office/powerpoint/2010/main" val="1215905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latin typeface="Times New Roman" panose="02020603050405020304" pitchFamily="18" charset="0"/>
                <a:cs typeface="Times New Roman" panose="02020603050405020304" pitchFamily="18" charset="0"/>
              </a:rPr>
              <a:t>Where and how to locate legal information resources</a:t>
            </a:r>
          </a:p>
        </p:txBody>
      </p:sp>
      <p:sp>
        <p:nvSpPr>
          <p:cNvPr id="3" name="Content Placeholder 2"/>
          <p:cNvSpPr>
            <a:spLocks noGrp="1"/>
          </p:cNvSpPr>
          <p:nvPr>
            <p:ph idx="1"/>
          </p:nvPr>
        </p:nvSpPr>
        <p:spPr>
          <a:xfrm>
            <a:off x="457200" y="1447800"/>
            <a:ext cx="8229600" cy="5181600"/>
          </a:xfrm>
        </p:spPr>
        <p:txBody>
          <a:bodyPr>
            <a:normAutofit lnSpcReduction="10000"/>
          </a:bodyPr>
          <a:lstStyle/>
          <a:p>
            <a:pPr algn="just"/>
            <a:r>
              <a:rPr lang="en-US" sz="3000" b="1" dirty="0">
                <a:latin typeface="Times New Roman" panose="02020603050405020304" pitchFamily="18" charset="0"/>
                <a:cs typeface="Times New Roman" panose="02020603050405020304" pitchFamily="18" charset="0"/>
              </a:rPr>
              <a:t>Anyone engaging in legal research or study must be conversant with the law library. The law library is a lawyer’s laboratory. It houses a variety of primary and secondary resources. </a:t>
            </a:r>
            <a:endParaRPr lang="en-US" sz="3000" b="1" dirty="0" smtClean="0">
              <a:latin typeface="Times New Roman" panose="02020603050405020304" pitchFamily="18" charset="0"/>
              <a:cs typeface="Times New Roman" panose="02020603050405020304" pitchFamily="18" charset="0"/>
            </a:endParaRPr>
          </a:p>
          <a:p>
            <a:pPr algn="just"/>
            <a:r>
              <a:rPr lang="en-US" sz="3000" b="1" dirty="0" smtClean="0">
                <a:latin typeface="Times New Roman" panose="02020603050405020304" pitchFamily="18" charset="0"/>
                <a:cs typeface="Times New Roman" panose="02020603050405020304" pitchFamily="18" charset="0"/>
              </a:rPr>
              <a:t>You </a:t>
            </a:r>
            <a:r>
              <a:rPr lang="en-US" sz="3000" b="1" dirty="0">
                <a:latin typeface="Times New Roman" panose="02020603050405020304" pitchFamily="18" charset="0"/>
                <a:cs typeface="Times New Roman" panose="02020603050405020304" pitchFamily="18" charset="0"/>
              </a:rPr>
              <a:t>can locate the resources using the library traditional catalogue or the online catalogue (</a:t>
            </a:r>
            <a:r>
              <a:rPr lang="en-US" sz="3000" b="1" dirty="0" smtClean="0">
                <a:latin typeface="Times New Roman" panose="02020603050405020304" pitchFamily="18" charset="0"/>
                <a:cs typeface="Times New Roman" panose="02020603050405020304" pitchFamily="18" charset="0"/>
              </a:rPr>
              <a:t>OPAC, opac.nials-library.org.ng). </a:t>
            </a:r>
            <a:r>
              <a:rPr lang="en-US" sz="3000" b="1" dirty="0">
                <a:latin typeface="Times New Roman" panose="02020603050405020304" pitchFamily="18" charset="0"/>
                <a:cs typeface="Times New Roman" panose="02020603050405020304" pitchFamily="18" charset="0"/>
              </a:rPr>
              <a:t>The traditional catalogue is divided into the author/title and subject parts and contains card catalogues which bears the bibliographic details of the resources including call marks/numbers that they represent. </a:t>
            </a:r>
            <a:endParaRPr lang="en-US" sz="3000" b="1" dirty="0" smtClean="0">
              <a:latin typeface="Times New Roman" panose="02020603050405020304" pitchFamily="18" charset="0"/>
              <a:cs typeface="Times New Roman" panose="02020603050405020304" pitchFamily="18" charset="0"/>
            </a:endParaRPr>
          </a:p>
          <a:p>
            <a:endParaRPr lang="en-US" b="1" dirty="0"/>
          </a:p>
        </p:txBody>
      </p:sp>
    </p:spTree>
    <p:extLst>
      <p:ext uri="{BB962C8B-B14F-4D97-AF65-F5344CB8AC3E}">
        <p14:creationId xmlns:p14="http://schemas.microsoft.com/office/powerpoint/2010/main" val="245154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latin typeface="Times New Roman" panose="02020603050405020304" pitchFamily="18" charset="0"/>
                <a:cs typeface="Times New Roman" panose="02020603050405020304" pitchFamily="18" charset="0"/>
              </a:rPr>
              <a:t>Where and how to locate legal information resources</a:t>
            </a:r>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pPr algn="just"/>
            <a:r>
              <a:rPr lang="en-US" b="1" dirty="0">
                <a:latin typeface="Times New Roman" panose="02020603050405020304" pitchFamily="18" charset="0"/>
                <a:cs typeface="Times New Roman" panose="02020603050405020304" pitchFamily="18" charset="0"/>
              </a:rPr>
              <a:t>Secondly, you can browse through the shelves(serendipity) if you understand the different sections of the library. Thirdly, you can employ the services of the readers’ services librarian. </a:t>
            </a:r>
          </a:p>
          <a:p>
            <a:pPr algn="just"/>
            <a:r>
              <a:rPr lang="en-US" b="1" dirty="0">
                <a:latin typeface="Times New Roman" panose="02020603050405020304" pitchFamily="18" charset="0"/>
                <a:cs typeface="Times New Roman" panose="02020603050405020304" pitchFamily="18" charset="0"/>
              </a:rPr>
              <a:t>The library catalogue is built on the principle of cataloguing and classification of information resources. This informs the subjects and the class marks assign to varying information resources. For legal information resources, Library of Congress Subject Heading (LCSH) and </a:t>
            </a:r>
            <a:r>
              <a:rPr lang="en-US" b="1" dirty="0" err="1">
                <a:latin typeface="Times New Roman" panose="02020603050405020304" pitchFamily="18" charset="0"/>
                <a:cs typeface="Times New Roman" panose="02020603050405020304" pitchFamily="18" charset="0"/>
              </a:rPr>
              <a:t>Moys</a:t>
            </a:r>
            <a:r>
              <a:rPr lang="en-US" b="1" dirty="0">
                <a:latin typeface="Times New Roman" panose="02020603050405020304" pitchFamily="18" charset="0"/>
                <a:cs typeface="Times New Roman" panose="02020603050405020304" pitchFamily="18" charset="0"/>
              </a:rPr>
              <a:t> Classification and Thesaurus for Legal Materials are employed. The structure of and </a:t>
            </a:r>
            <a:r>
              <a:rPr lang="en-US" b="1" dirty="0" err="1">
                <a:latin typeface="Times New Roman" panose="02020603050405020304" pitchFamily="18" charset="0"/>
                <a:cs typeface="Times New Roman" panose="02020603050405020304" pitchFamily="18" charset="0"/>
              </a:rPr>
              <a:t>Moys</a:t>
            </a:r>
            <a:r>
              <a:rPr lang="en-US" b="1" dirty="0">
                <a:latin typeface="Times New Roman" panose="02020603050405020304" pitchFamily="18" charset="0"/>
                <a:cs typeface="Times New Roman" panose="02020603050405020304" pitchFamily="18" charset="0"/>
              </a:rPr>
              <a:t> Classification and Thesaurus for Legal Materials are listed below:</a:t>
            </a:r>
          </a:p>
          <a:p>
            <a:endParaRPr lang="en-US" dirty="0"/>
          </a:p>
        </p:txBody>
      </p:sp>
    </p:spTree>
    <p:extLst>
      <p:ext uri="{BB962C8B-B14F-4D97-AF65-F5344CB8AC3E}">
        <p14:creationId xmlns:p14="http://schemas.microsoft.com/office/powerpoint/2010/main" val="3700456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TotalTime>
  <Words>1666</Words>
  <Application>Microsoft Office PowerPoint</Application>
  <PresentationFormat>On-screen Show (4:3)</PresentationFormat>
  <Paragraphs>171</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Office Theme</vt:lpstr>
      <vt:lpstr>LEGAL METHODS AND RESEARCH Use of NIALS law library</vt:lpstr>
      <vt:lpstr>SOURCES OF NIGERIAN LAW </vt:lpstr>
      <vt:lpstr>SOURCES OF NIGERIAN LAW</vt:lpstr>
      <vt:lpstr> LEGAL INFORMATION RESOURCES </vt:lpstr>
      <vt:lpstr> Primary resources</vt:lpstr>
      <vt:lpstr> SECONDARY RESOURECES  </vt:lpstr>
      <vt:lpstr>SECONDARY RESOURECES</vt:lpstr>
      <vt:lpstr>Where and how to locate legal information resources</vt:lpstr>
      <vt:lpstr>Where and how to locate legal information resources</vt:lpstr>
      <vt:lpstr>Features of Moys Classification</vt:lpstr>
      <vt:lpstr>Traditional catalogue</vt:lpstr>
      <vt:lpstr>AUTHOR CARD</vt:lpstr>
      <vt:lpstr>Title Card</vt:lpstr>
      <vt:lpstr>Subject Card</vt:lpstr>
      <vt:lpstr>Subject card</vt:lpstr>
      <vt:lpstr>Key </vt:lpstr>
      <vt:lpstr>Online Library Catalogue</vt:lpstr>
      <vt:lpstr> How to use statute documents </vt:lpstr>
      <vt:lpstr>How to use the law reports</vt:lpstr>
      <vt:lpstr>How to use law journals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law library</dc:title>
  <dc:creator>Maximillian Jay</dc:creator>
  <cp:lastModifiedBy>NCC PROJECT 2020</cp:lastModifiedBy>
  <cp:revision>43</cp:revision>
  <dcterms:created xsi:type="dcterms:W3CDTF">2022-12-15T16:29:12Z</dcterms:created>
  <dcterms:modified xsi:type="dcterms:W3CDTF">2026-02-13T12:42:40Z</dcterms:modified>
</cp:coreProperties>
</file>